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</p:embeddedFont>
    <p:embeddedFont>
      <p:font typeface="Open Sans Bold" panose="020B0604020202020204" charset="0"/>
      <p:regular r:id="rId18"/>
    </p:embeddedFont>
    <p:embeddedFont>
      <p:font typeface="Open Sans Light" panose="020B0604020202020204" charset="0"/>
      <p:regular r:id="rId19"/>
    </p:embeddedFont>
    <p:embeddedFont>
      <p:font typeface="Open Sans Light Bold" panose="020B0604020202020204" charset="0"/>
      <p:regular r:id="rId20"/>
    </p:embeddedFont>
    <p:embeddedFont>
      <p:font typeface="Vidaloka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126" y="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66" b="1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3501001" y="2011252"/>
            <a:ext cx="11285998" cy="6264495"/>
            <a:chOff x="0" y="0"/>
            <a:chExt cx="15047998" cy="8352659"/>
          </a:xfrm>
        </p:grpSpPr>
        <p:sp>
          <p:nvSpPr>
            <p:cNvPr id="9" name="TextBox 9"/>
            <p:cNvSpPr txBox="1"/>
            <p:nvPr/>
          </p:nvSpPr>
          <p:spPr>
            <a:xfrm>
              <a:off x="1114626" y="28575"/>
              <a:ext cx="12818745" cy="609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20"/>
                </a:lnSpc>
              </a:pPr>
              <a:r>
                <a:rPr lang="en-US" sz="3200">
                  <a:solidFill>
                    <a:srgbClr val="F3F4ED"/>
                  </a:solidFill>
                  <a:latin typeface="Open Sans"/>
                </a:rPr>
                <a:t>SEEKING GOD WITH THE PSALTER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201903"/>
              <a:ext cx="15047998" cy="4251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0"/>
                </a:lnSpc>
              </a:pPr>
              <a:r>
                <a:rPr lang="en-US" sz="12000" dirty="0">
                  <a:solidFill>
                    <a:srgbClr val="F3F4ED"/>
                  </a:solidFill>
                  <a:latin typeface="Vidaloka"/>
                </a:rPr>
                <a:t>Majesty &amp; Weakness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14626" y="7826244"/>
              <a:ext cx="12818745" cy="526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2"/>
                </a:lnSpc>
              </a:pPr>
              <a:r>
                <a:rPr lang="en-US" sz="2800" dirty="0">
                  <a:solidFill>
                    <a:srgbClr val="F3F4ED"/>
                  </a:solidFill>
                  <a:latin typeface="Open Sans Light"/>
                </a:rPr>
                <a:t>Palmetto Church of Christ (Summer 2020)</a:t>
              </a: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1035" y="1273492"/>
              <a:ext cx="15045927" cy="74231"/>
            </a:xfrm>
            <a:prstGeom prst="rect">
              <a:avLst/>
            </a:prstGeom>
            <a:solidFill>
              <a:srgbClr val="C1A480"/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1035" y="7088333"/>
              <a:ext cx="15045927" cy="74231"/>
            </a:xfrm>
            <a:prstGeom prst="rect">
              <a:avLst/>
            </a:prstGeom>
            <a:solidFill>
              <a:srgbClr val="C1A480"/>
            </a:solidFill>
          </p:spPr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A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105" y="1028700"/>
            <a:ext cx="7963788" cy="8229600"/>
          </a:xfrm>
          <a:prstGeom prst="rect">
            <a:avLst/>
          </a:prstGeom>
          <a:solidFill>
            <a:srgbClr val="F3F4ED"/>
          </a:solidFill>
        </p:spPr>
      </p:sp>
      <p:sp>
        <p:nvSpPr>
          <p:cNvPr id="3" name="AutoShape 3"/>
          <p:cNvSpPr/>
          <p:nvPr/>
        </p:nvSpPr>
        <p:spPr>
          <a:xfrm>
            <a:off x="9283328" y="1028700"/>
            <a:ext cx="7963788" cy="8229600"/>
          </a:xfrm>
          <a:prstGeom prst="rect">
            <a:avLst/>
          </a:prstGeom>
          <a:solidFill>
            <a:srgbClr val="F3F4ED"/>
          </a:solidFill>
        </p:spPr>
      </p:sp>
      <p:grpSp>
        <p:nvGrpSpPr>
          <p:cNvPr id="4" name="Group 4"/>
          <p:cNvGrpSpPr/>
          <p:nvPr/>
        </p:nvGrpSpPr>
        <p:grpSpPr>
          <a:xfrm>
            <a:off x="6666308" y="2665808"/>
            <a:ext cx="4955385" cy="495538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5171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355750" y="4021356"/>
            <a:ext cx="3576499" cy="253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spc="-179">
                <a:solidFill>
                  <a:srgbClr val="F3F4ED"/>
                </a:solidFill>
                <a:latin typeface="Open Sans"/>
              </a:rPr>
              <a:t>Why do we praise God?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992954" y="2433419"/>
            <a:ext cx="3808713" cy="5420162"/>
            <a:chOff x="0" y="0"/>
            <a:chExt cx="5078284" cy="7226883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5078284" cy="6515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320"/>
                </a:lnSpc>
              </a:pPr>
              <a:r>
                <a:rPr lang="en-US" sz="3600" spc="719" dirty="0">
                  <a:solidFill>
                    <a:srgbClr val="151715"/>
                  </a:solidFill>
                  <a:latin typeface="Open Sans Light"/>
                </a:rPr>
                <a:t>WHAT IS </a:t>
              </a:r>
              <a:r>
                <a:rPr lang="en-US" sz="3600" spc="719" dirty="0">
                  <a:solidFill>
                    <a:srgbClr val="151715"/>
                  </a:solidFill>
                  <a:latin typeface="Open Sans Light Bold"/>
                </a:rPr>
                <a:t>MAN </a:t>
              </a:r>
              <a:r>
                <a:rPr lang="en-US" sz="3600" spc="719" dirty="0">
                  <a:solidFill>
                    <a:srgbClr val="151715"/>
                  </a:solidFill>
                  <a:latin typeface="Open Sans Light"/>
                </a:rPr>
                <a:t>THAT YOU ARE MINDFUL OF HIM? MORTAL MAN, THAT YOU CARE FOR HIM?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777091"/>
              <a:ext cx="5078284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151715"/>
                  </a:solidFill>
                  <a:latin typeface="Open Sans Light"/>
                </a:rPr>
                <a:t>Psalm 8.4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977377" y="1890494"/>
            <a:ext cx="4353074" cy="6506012"/>
            <a:chOff x="0" y="0"/>
            <a:chExt cx="5804099" cy="867468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5804099" cy="7962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r>
                <a:rPr lang="en-US" sz="3600" spc="719" dirty="0">
                  <a:solidFill>
                    <a:srgbClr val="151715"/>
                  </a:solidFill>
                  <a:latin typeface="Open Sans Light"/>
                </a:rPr>
                <a:t>FOR BY A </a:t>
              </a:r>
              <a:r>
                <a:rPr lang="en-US" sz="3600" spc="719" dirty="0">
                  <a:solidFill>
                    <a:srgbClr val="151715"/>
                  </a:solidFill>
                  <a:latin typeface="Open Sans Light Bold"/>
                </a:rPr>
                <a:t>MAN </a:t>
              </a:r>
              <a:r>
                <a:rPr lang="en-US" sz="3600" spc="719" dirty="0">
                  <a:solidFill>
                    <a:srgbClr val="151715"/>
                  </a:solidFill>
                  <a:latin typeface="Open Sans Light"/>
                </a:rPr>
                <a:t>CAME DEATH, SO BY A MAN CAME RESURRECTION OF THE DEAD. FOR IN ADAM ALL DIE AND IN CHRIST ALL ARE MADE ALIVE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224891"/>
              <a:ext cx="5804099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en-US" sz="2000">
                  <a:solidFill>
                    <a:srgbClr val="151715"/>
                  </a:solidFill>
                  <a:latin typeface="Open Sans Light"/>
                </a:rPr>
                <a:t>1 Cor 15.21–28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2500" b="12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21675" r="21675"/>
          <a:stretch>
            <a:fillRect/>
          </a:stretch>
        </p:blipFill>
        <p:spPr>
          <a:xfrm>
            <a:off x="9260106" y="468746"/>
            <a:ext cx="4173171" cy="934950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67030" y="468746"/>
            <a:ext cx="4155481" cy="9367448"/>
          </a:xfrm>
          <a:prstGeom prst="rect">
            <a:avLst/>
          </a:prstGeom>
          <a:solidFill>
            <a:srgbClr val="F3F4E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34000"/>
          </a:blip>
          <a:srcRect/>
          <a:stretch>
            <a:fillRect/>
          </a:stretch>
        </p:blipFill>
        <p:spPr>
          <a:xfrm>
            <a:off x="-1209903" y="1530579"/>
            <a:ext cx="7509346" cy="75308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22173" r="22173"/>
          <a:stretch>
            <a:fillRect/>
          </a:stretch>
        </p:blipFill>
        <p:spPr>
          <a:xfrm>
            <a:off x="4840765" y="468746"/>
            <a:ext cx="4173171" cy="93495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22948" r="22948"/>
          <a:stretch>
            <a:fillRect/>
          </a:stretch>
        </p:blipFill>
        <p:spPr>
          <a:xfrm>
            <a:off x="13707788" y="468746"/>
            <a:ext cx="4173171" cy="934950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383498" y="3536401"/>
            <a:ext cx="2322545" cy="3232139"/>
            <a:chOff x="0" y="0"/>
            <a:chExt cx="3096726" cy="4309518"/>
          </a:xfrm>
        </p:grpSpPr>
        <p:sp>
          <p:nvSpPr>
            <p:cNvPr id="8" name="TextBox 8"/>
            <p:cNvSpPr txBox="1"/>
            <p:nvPr/>
          </p:nvSpPr>
          <p:spPr>
            <a:xfrm>
              <a:off x="0" y="57150"/>
              <a:ext cx="3096726" cy="3580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80"/>
                </a:lnSpc>
              </a:pPr>
              <a:r>
                <a:rPr lang="en-US" sz="4800">
                  <a:solidFill>
                    <a:srgbClr val="151715"/>
                  </a:solidFill>
                  <a:latin typeface="Open Sans Bold"/>
                </a:rPr>
                <a:t>HOW TO LIVE PSALM 8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06386"/>
              <a:ext cx="3096726" cy="503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900746" y="4251331"/>
            <a:ext cx="2322545" cy="1337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>
                <a:solidFill>
                  <a:srgbClr val="151715"/>
                </a:solidFill>
                <a:latin typeface="Open Sans Bold"/>
              </a:rPr>
              <a:t>PRAISE GOD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766078" y="4251331"/>
            <a:ext cx="2322545" cy="1337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>
                <a:solidFill>
                  <a:srgbClr val="F3F4ED"/>
                </a:solidFill>
                <a:latin typeface="Open Sans Bold"/>
              </a:rPr>
              <a:t>PRAISE GOD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880411" y="4153625"/>
            <a:ext cx="3118149" cy="1337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>
                <a:solidFill>
                  <a:srgbClr val="151715"/>
                </a:solidFill>
                <a:latin typeface="Open Sans Bold"/>
              </a:rPr>
              <a:t>BE INFANTS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87617" y="4153625"/>
            <a:ext cx="3118149" cy="1337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>
                <a:solidFill>
                  <a:srgbClr val="F3F4ED"/>
                </a:solidFill>
                <a:latin typeface="Open Sans Bold"/>
              </a:rPr>
              <a:t>BE INFANTS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342052" y="4251331"/>
            <a:ext cx="3118149" cy="1337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>
                <a:solidFill>
                  <a:srgbClr val="151715"/>
                </a:solidFill>
                <a:latin typeface="Open Sans Bold"/>
              </a:rPr>
              <a:t>DIE TO SELF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235299" y="4153625"/>
            <a:ext cx="3118149" cy="1337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 dirty="0">
                <a:solidFill>
                  <a:srgbClr val="F3F4ED"/>
                </a:solidFill>
                <a:latin typeface="Open Sans Bold"/>
              </a:rPr>
              <a:t>DIE TO SELF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A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105" y="1028700"/>
            <a:ext cx="7963788" cy="8229600"/>
          </a:xfrm>
          <a:prstGeom prst="rect">
            <a:avLst/>
          </a:prstGeom>
          <a:solidFill>
            <a:srgbClr val="F3F4ED"/>
          </a:solidFill>
        </p:spPr>
      </p:sp>
      <p:sp>
        <p:nvSpPr>
          <p:cNvPr id="3" name="AutoShape 3"/>
          <p:cNvSpPr/>
          <p:nvPr/>
        </p:nvSpPr>
        <p:spPr>
          <a:xfrm>
            <a:off x="9283328" y="1028700"/>
            <a:ext cx="7963788" cy="8229600"/>
          </a:xfrm>
          <a:prstGeom prst="rect">
            <a:avLst/>
          </a:prstGeom>
          <a:solidFill>
            <a:srgbClr val="F3F4ED"/>
          </a:solidFill>
        </p:spPr>
      </p:sp>
      <p:grpSp>
        <p:nvGrpSpPr>
          <p:cNvPr id="4" name="Group 4"/>
          <p:cNvGrpSpPr/>
          <p:nvPr/>
        </p:nvGrpSpPr>
        <p:grpSpPr>
          <a:xfrm>
            <a:off x="6666308" y="2665808"/>
            <a:ext cx="4955385" cy="495538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5171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355750" y="4021356"/>
            <a:ext cx="3576499" cy="253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spc="-179">
                <a:solidFill>
                  <a:srgbClr val="F3F4ED"/>
                </a:solidFill>
                <a:latin typeface="Open Sans"/>
              </a:rPr>
              <a:t>Why do we praise God?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992954" y="4681319"/>
            <a:ext cx="3808713" cy="924362"/>
            <a:chOff x="0" y="0"/>
            <a:chExt cx="5078284" cy="1232483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5"/>
              <a:ext cx="5078284" cy="530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82691"/>
              <a:ext cx="5078284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521738" y="3519269"/>
            <a:ext cx="3808713" cy="3248462"/>
            <a:chOff x="0" y="0"/>
            <a:chExt cx="5078284" cy="433128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5078284" cy="3619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r>
                <a:rPr lang="en-US" sz="3600" spc="719" dirty="0">
                  <a:solidFill>
                    <a:srgbClr val="151715"/>
                  </a:solidFill>
                  <a:latin typeface="Open Sans Light"/>
                </a:rPr>
                <a:t>YOU ARE ENTHRONED AMONG THE PRAISES OF ISRAEL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881491"/>
              <a:ext cx="5078284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en-US" sz="2000">
                  <a:solidFill>
                    <a:srgbClr val="151715"/>
                  </a:solidFill>
                  <a:latin typeface="Open Sans Light"/>
                </a:rPr>
                <a:t>Psalm 22.3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A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105" y="1028700"/>
            <a:ext cx="7963788" cy="8229600"/>
          </a:xfrm>
          <a:prstGeom prst="rect">
            <a:avLst/>
          </a:prstGeom>
          <a:solidFill>
            <a:srgbClr val="F3F4ED"/>
          </a:solidFill>
        </p:spPr>
      </p:sp>
      <p:sp>
        <p:nvSpPr>
          <p:cNvPr id="3" name="AutoShape 3"/>
          <p:cNvSpPr/>
          <p:nvPr/>
        </p:nvSpPr>
        <p:spPr>
          <a:xfrm>
            <a:off x="9283328" y="1028700"/>
            <a:ext cx="7963788" cy="8229600"/>
          </a:xfrm>
          <a:prstGeom prst="rect">
            <a:avLst/>
          </a:prstGeom>
          <a:solidFill>
            <a:srgbClr val="F3F4ED"/>
          </a:solidFill>
        </p:spPr>
      </p:sp>
      <p:grpSp>
        <p:nvGrpSpPr>
          <p:cNvPr id="4" name="Group 4"/>
          <p:cNvGrpSpPr/>
          <p:nvPr/>
        </p:nvGrpSpPr>
        <p:grpSpPr>
          <a:xfrm>
            <a:off x="6666308" y="2665808"/>
            <a:ext cx="4955385" cy="495538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5171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355750" y="4021356"/>
            <a:ext cx="3576499" cy="253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spc="-179">
                <a:solidFill>
                  <a:srgbClr val="F3F4ED"/>
                </a:solidFill>
                <a:latin typeface="Open Sans"/>
              </a:rPr>
              <a:t>Why do we praise God?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717150" y="2704881"/>
            <a:ext cx="3613301" cy="4877237"/>
            <a:chOff x="0" y="0"/>
            <a:chExt cx="4817735" cy="6502983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4817735" cy="5791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r>
                <a:rPr lang="en-US" sz="3600" spc="719" dirty="0">
                  <a:solidFill>
                    <a:srgbClr val="151715"/>
                  </a:solidFill>
                  <a:latin typeface="Open Sans Light"/>
                </a:rPr>
                <a:t>ETERNAL GOD, OPEN MY LIPS THAT MY MOUTH MAY DECLARE YOUR PRAISE!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053191"/>
              <a:ext cx="4817735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en-US" sz="2000">
                  <a:solidFill>
                    <a:srgbClr val="151715"/>
                  </a:solidFill>
                  <a:latin typeface="Open Sans Light"/>
                </a:rPr>
                <a:t>Psalm 51.15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283328" y="1028700"/>
            <a:ext cx="7963788" cy="92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40"/>
              </a:lnSpc>
              <a:spcBef>
                <a:spcPct val="0"/>
              </a:spcBef>
            </a:pPr>
            <a:r>
              <a:rPr lang="en-US" sz="6200" spc="1240">
                <a:solidFill>
                  <a:srgbClr val="C1A480">
                    <a:alpha val="37647"/>
                  </a:srgbClr>
                </a:solidFill>
                <a:cs typeface="Vidaloka"/>
              </a:rPr>
              <a:t>אֲדֹנָי שְׂפָתַי תִּפְתָּח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83328" y="8376574"/>
            <a:ext cx="7963788" cy="92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40"/>
              </a:lnSpc>
              <a:spcBef>
                <a:spcPct val="0"/>
              </a:spcBef>
            </a:pPr>
            <a:r>
              <a:rPr lang="en-US" sz="6200" spc="1240">
                <a:solidFill>
                  <a:srgbClr val="C1A480">
                    <a:alpha val="37647"/>
                  </a:srgbClr>
                </a:solidFill>
                <a:cs typeface="Vidaloka"/>
              </a:rPr>
              <a:t>וּפִי יַגִּיד תְּהִלָּתֶךָ.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A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105" y="1028700"/>
            <a:ext cx="7963788" cy="8229600"/>
          </a:xfrm>
          <a:prstGeom prst="rect">
            <a:avLst/>
          </a:prstGeom>
          <a:solidFill>
            <a:srgbClr val="F3F4ED"/>
          </a:solidFill>
        </p:spPr>
      </p:sp>
      <p:sp>
        <p:nvSpPr>
          <p:cNvPr id="3" name="AutoShape 3"/>
          <p:cNvSpPr/>
          <p:nvPr/>
        </p:nvSpPr>
        <p:spPr>
          <a:xfrm>
            <a:off x="9283328" y="1028700"/>
            <a:ext cx="7963788" cy="8229600"/>
          </a:xfrm>
          <a:prstGeom prst="rect">
            <a:avLst/>
          </a:prstGeom>
          <a:solidFill>
            <a:srgbClr val="F3F4ED"/>
          </a:solidFill>
        </p:spPr>
      </p:sp>
      <p:grpSp>
        <p:nvGrpSpPr>
          <p:cNvPr id="4" name="Group 4"/>
          <p:cNvGrpSpPr/>
          <p:nvPr/>
        </p:nvGrpSpPr>
        <p:grpSpPr>
          <a:xfrm>
            <a:off x="6666308" y="2665808"/>
            <a:ext cx="4955385" cy="495538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5171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355750" y="4021356"/>
            <a:ext cx="3576499" cy="253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spc="-179">
                <a:solidFill>
                  <a:srgbClr val="F3F4ED"/>
                </a:solidFill>
                <a:latin typeface="Open Sans"/>
              </a:rPr>
              <a:t>Why do we praise God?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992954" y="3247806"/>
            <a:ext cx="3808713" cy="3791387"/>
            <a:chOff x="0" y="0"/>
            <a:chExt cx="5078284" cy="5055183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5078284" cy="4343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320"/>
                </a:lnSpc>
              </a:pPr>
              <a:r>
                <a:rPr lang="en-US" sz="3600" spc="719" dirty="0">
                  <a:solidFill>
                    <a:srgbClr val="151715"/>
                  </a:solidFill>
                  <a:latin typeface="Open Sans Light"/>
                </a:rPr>
                <a:t>O LORD OUR LORD, HOW MAJESTIC IS YOUR NAME IN ALL THE EARTH?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605391"/>
              <a:ext cx="5078284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151715"/>
                  </a:solidFill>
                  <a:latin typeface="Open Sans Light"/>
                </a:rPr>
                <a:t>Psalm 8.1, 9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521738" y="4605119"/>
            <a:ext cx="3808713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2500" b="12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21675" r="21675"/>
          <a:stretch>
            <a:fillRect/>
          </a:stretch>
        </p:blipFill>
        <p:spPr>
          <a:xfrm>
            <a:off x="9260106" y="468746"/>
            <a:ext cx="4173171" cy="934950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67030" y="468746"/>
            <a:ext cx="4155481" cy="9367448"/>
          </a:xfrm>
          <a:prstGeom prst="rect">
            <a:avLst/>
          </a:prstGeom>
          <a:solidFill>
            <a:srgbClr val="F3F4E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34000"/>
          </a:blip>
          <a:srcRect/>
          <a:stretch>
            <a:fillRect/>
          </a:stretch>
        </p:blipFill>
        <p:spPr>
          <a:xfrm>
            <a:off x="-1209903" y="1530579"/>
            <a:ext cx="7509346" cy="75308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22173" r="22173"/>
          <a:stretch>
            <a:fillRect/>
          </a:stretch>
        </p:blipFill>
        <p:spPr>
          <a:xfrm>
            <a:off x="4840765" y="468746"/>
            <a:ext cx="4173171" cy="93495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22948" r="22948"/>
          <a:stretch>
            <a:fillRect/>
          </a:stretch>
        </p:blipFill>
        <p:spPr>
          <a:xfrm>
            <a:off x="13707788" y="468746"/>
            <a:ext cx="4173171" cy="934950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383498" y="3536401"/>
            <a:ext cx="2322545" cy="3232139"/>
            <a:chOff x="0" y="0"/>
            <a:chExt cx="3096726" cy="4309518"/>
          </a:xfrm>
        </p:grpSpPr>
        <p:sp>
          <p:nvSpPr>
            <p:cNvPr id="8" name="TextBox 8"/>
            <p:cNvSpPr txBox="1"/>
            <p:nvPr/>
          </p:nvSpPr>
          <p:spPr>
            <a:xfrm>
              <a:off x="0" y="57150"/>
              <a:ext cx="3096726" cy="3580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80"/>
                </a:lnSpc>
              </a:pPr>
              <a:r>
                <a:rPr lang="en-US" sz="4800" dirty="0">
                  <a:solidFill>
                    <a:srgbClr val="151715"/>
                  </a:solidFill>
                  <a:latin typeface="Open Sans Bold"/>
                </a:rPr>
                <a:t>HOW TO LIVE PSALM 8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06386"/>
              <a:ext cx="3096726" cy="503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766078" y="4251331"/>
            <a:ext cx="2322545" cy="1337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 dirty="0">
                <a:solidFill>
                  <a:srgbClr val="F3F4ED"/>
                </a:solidFill>
                <a:latin typeface="Open Sans Bold"/>
              </a:rPr>
              <a:t>PRAISE GOD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A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105" y="1028700"/>
            <a:ext cx="7963788" cy="8229600"/>
          </a:xfrm>
          <a:prstGeom prst="rect">
            <a:avLst/>
          </a:prstGeom>
          <a:solidFill>
            <a:srgbClr val="F3F4ED"/>
          </a:solidFill>
        </p:spPr>
      </p:sp>
      <p:sp>
        <p:nvSpPr>
          <p:cNvPr id="3" name="AutoShape 3"/>
          <p:cNvSpPr/>
          <p:nvPr/>
        </p:nvSpPr>
        <p:spPr>
          <a:xfrm>
            <a:off x="9283328" y="1028700"/>
            <a:ext cx="7963788" cy="8229600"/>
          </a:xfrm>
          <a:prstGeom prst="rect">
            <a:avLst/>
          </a:prstGeom>
          <a:solidFill>
            <a:srgbClr val="F3F4ED"/>
          </a:solidFill>
        </p:spPr>
      </p:sp>
      <p:grpSp>
        <p:nvGrpSpPr>
          <p:cNvPr id="4" name="Group 4"/>
          <p:cNvGrpSpPr/>
          <p:nvPr/>
        </p:nvGrpSpPr>
        <p:grpSpPr>
          <a:xfrm>
            <a:off x="6666308" y="2665808"/>
            <a:ext cx="4955385" cy="495538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5171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355750" y="4021356"/>
            <a:ext cx="3576499" cy="253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spc="-179">
                <a:solidFill>
                  <a:srgbClr val="F3F4ED"/>
                </a:solidFill>
                <a:latin typeface="Open Sans"/>
              </a:rPr>
              <a:t>Why do we praise God?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521738" y="1414025"/>
            <a:ext cx="3808713" cy="7468037"/>
            <a:chOff x="0" y="0"/>
            <a:chExt cx="5078284" cy="9957383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5078284" cy="9245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4200"/>
                </a:lnSpc>
              </a:pPr>
              <a:r>
                <a:rPr lang="en-US" sz="3500" spc="700" dirty="0">
                  <a:solidFill>
                    <a:srgbClr val="151715"/>
                  </a:solidFill>
                  <a:latin typeface="Open Sans Light"/>
                </a:rPr>
                <a:t>OUT OF THE MOUTHS OF BABIES AND INFANTS, YOU HAVE ESTABLISHED STRENGTH BECAUSE OF YOUR FOES, TO STILL THE ENEMY AND THE AVENGER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07591"/>
              <a:ext cx="5078284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en-US" sz="2000">
                  <a:solidFill>
                    <a:srgbClr val="151715"/>
                  </a:solidFill>
                  <a:latin typeface="Open Sans Light"/>
                </a:rPr>
                <a:t>Psalm 8.2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521738" y="4605119"/>
            <a:ext cx="3808713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1769186" y="3519269"/>
            <a:ext cx="3808713" cy="3248462"/>
            <a:chOff x="0" y="0"/>
            <a:chExt cx="5078284" cy="433128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0"/>
              <a:ext cx="5078284" cy="3619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320"/>
                </a:lnSpc>
              </a:pPr>
              <a:r>
                <a:rPr lang="en-US" sz="3600" spc="719" dirty="0">
                  <a:solidFill>
                    <a:srgbClr val="151715"/>
                  </a:solidFill>
                  <a:latin typeface="Open Sans Light"/>
                </a:rPr>
                <a:t>YOU HAVE SET YOUR GLORY ABOUT THE HEAVENS!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881491"/>
              <a:ext cx="5078284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151715"/>
                  </a:solidFill>
                  <a:latin typeface="Open Sans Light"/>
                </a:rPr>
                <a:t>Psalm 8.1b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A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105" y="1028700"/>
            <a:ext cx="7963788" cy="8229600"/>
          </a:xfrm>
          <a:prstGeom prst="rect">
            <a:avLst/>
          </a:prstGeom>
          <a:solidFill>
            <a:srgbClr val="F3F4ED"/>
          </a:solidFill>
        </p:spPr>
      </p:sp>
      <p:sp>
        <p:nvSpPr>
          <p:cNvPr id="3" name="AutoShape 3"/>
          <p:cNvSpPr/>
          <p:nvPr/>
        </p:nvSpPr>
        <p:spPr>
          <a:xfrm>
            <a:off x="9283328" y="1028700"/>
            <a:ext cx="7963788" cy="8229600"/>
          </a:xfrm>
          <a:prstGeom prst="rect">
            <a:avLst/>
          </a:prstGeom>
          <a:solidFill>
            <a:srgbClr val="F3F4ED"/>
          </a:solidFill>
        </p:spPr>
      </p:sp>
      <p:grpSp>
        <p:nvGrpSpPr>
          <p:cNvPr id="4" name="Group 4"/>
          <p:cNvGrpSpPr/>
          <p:nvPr/>
        </p:nvGrpSpPr>
        <p:grpSpPr>
          <a:xfrm>
            <a:off x="6666308" y="2665808"/>
            <a:ext cx="4955385" cy="495538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5171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355750" y="4021356"/>
            <a:ext cx="3576499" cy="253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spc="-179">
                <a:solidFill>
                  <a:srgbClr val="F3F4ED"/>
                </a:solidFill>
                <a:latin typeface="Open Sans"/>
              </a:rPr>
              <a:t>Why do we praise God?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521738" y="1414025"/>
            <a:ext cx="3808713" cy="7468037"/>
            <a:chOff x="0" y="0"/>
            <a:chExt cx="5078284" cy="9957383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5078284" cy="9245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4200"/>
                </a:lnSpc>
              </a:pPr>
              <a:r>
                <a:rPr lang="en-US" sz="3500" spc="700" dirty="0">
                  <a:solidFill>
                    <a:srgbClr val="151715"/>
                  </a:solidFill>
                  <a:latin typeface="Open Sans Light"/>
                </a:rPr>
                <a:t>OUT OF THE MOUTHS OF BABIES AND INFANTS, YOU HAVE ESTABLISHED STRENGTH BECAUSE OF YOUR FOES, TO STILL THE ENEMY AND THE AVENGER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07591"/>
              <a:ext cx="5078284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en-US" sz="2000">
                  <a:solidFill>
                    <a:srgbClr val="151715"/>
                  </a:solidFill>
                  <a:latin typeface="Open Sans Light"/>
                </a:rPr>
                <a:t>Psalm 8.2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521738" y="4605119"/>
            <a:ext cx="3808713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1769186" y="1619031"/>
            <a:ext cx="3808713" cy="7048937"/>
            <a:chOff x="0" y="0"/>
            <a:chExt cx="5078284" cy="939858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0"/>
              <a:ext cx="5078284" cy="8686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320"/>
                </a:lnSpc>
              </a:pPr>
              <a:r>
                <a:rPr lang="en-US" sz="3600" spc="719" dirty="0">
                  <a:solidFill>
                    <a:srgbClr val="151715"/>
                  </a:solidFill>
                  <a:latin typeface="Open Sans Light"/>
                </a:rPr>
                <a:t>YES, HAVE YOU NEVER READ, "OUT OF THE MOUTHS OF INFANTS AND NURSING BABIES YOU HAVE PREPARED PRAISE"?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948791"/>
              <a:ext cx="5078284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151715"/>
                  </a:solidFill>
                  <a:latin typeface="Open Sans Light"/>
                </a:rPr>
                <a:t>Matthew 21.1–5, 15–16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2500" b="12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21675" r="21675"/>
          <a:stretch>
            <a:fillRect/>
          </a:stretch>
        </p:blipFill>
        <p:spPr>
          <a:xfrm>
            <a:off x="9260106" y="468746"/>
            <a:ext cx="4173171" cy="934950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67030" y="468746"/>
            <a:ext cx="4155481" cy="9367448"/>
          </a:xfrm>
          <a:prstGeom prst="rect">
            <a:avLst/>
          </a:prstGeom>
          <a:solidFill>
            <a:srgbClr val="F3F4E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34000"/>
          </a:blip>
          <a:srcRect/>
          <a:stretch>
            <a:fillRect/>
          </a:stretch>
        </p:blipFill>
        <p:spPr>
          <a:xfrm>
            <a:off x="-1209903" y="1530579"/>
            <a:ext cx="7509346" cy="75308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22173" r="22173"/>
          <a:stretch>
            <a:fillRect/>
          </a:stretch>
        </p:blipFill>
        <p:spPr>
          <a:xfrm>
            <a:off x="4840765" y="468746"/>
            <a:ext cx="4173171" cy="93495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22948" r="22948"/>
          <a:stretch>
            <a:fillRect/>
          </a:stretch>
        </p:blipFill>
        <p:spPr>
          <a:xfrm>
            <a:off x="13707788" y="468746"/>
            <a:ext cx="4173171" cy="934950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383498" y="3536401"/>
            <a:ext cx="2322545" cy="3232139"/>
            <a:chOff x="0" y="0"/>
            <a:chExt cx="3096726" cy="4309518"/>
          </a:xfrm>
        </p:grpSpPr>
        <p:sp>
          <p:nvSpPr>
            <p:cNvPr id="8" name="TextBox 8"/>
            <p:cNvSpPr txBox="1"/>
            <p:nvPr/>
          </p:nvSpPr>
          <p:spPr>
            <a:xfrm>
              <a:off x="0" y="57150"/>
              <a:ext cx="3096726" cy="3580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80"/>
                </a:lnSpc>
              </a:pPr>
              <a:r>
                <a:rPr lang="en-US" sz="4800">
                  <a:solidFill>
                    <a:srgbClr val="151715"/>
                  </a:solidFill>
                  <a:latin typeface="Open Sans Bold"/>
                </a:rPr>
                <a:t>HOW TO LIVE PSALM 8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06386"/>
              <a:ext cx="3096726" cy="503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766078" y="4251331"/>
            <a:ext cx="2322545" cy="1337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>
                <a:solidFill>
                  <a:srgbClr val="F3F4ED"/>
                </a:solidFill>
                <a:latin typeface="Open Sans Bold"/>
              </a:rPr>
              <a:t>PRAISE GOD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87617" y="4153625"/>
            <a:ext cx="3118149" cy="1337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 dirty="0">
                <a:solidFill>
                  <a:srgbClr val="F3F4ED"/>
                </a:solidFill>
                <a:latin typeface="Open Sans Bold"/>
              </a:rPr>
              <a:t>BE INFANTS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A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105" y="1028700"/>
            <a:ext cx="7963788" cy="8229600"/>
          </a:xfrm>
          <a:prstGeom prst="rect">
            <a:avLst/>
          </a:prstGeom>
          <a:solidFill>
            <a:srgbClr val="F3F4ED"/>
          </a:solidFill>
        </p:spPr>
      </p:sp>
      <p:sp>
        <p:nvSpPr>
          <p:cNvPr id="3" name="AutoShape 3"/>
          <p:cNvSpPr/>
          <p:nvPr/>
        </p:nvSpPr>
        <p:spPr>
          <a:xfrm>
            <a:off x="9283328" y="1028700"/>
            <a:ext cx="7963788" cy="8229600"/>
          </a:xfrm>
          <a:prstGeom prst="rect">
            <a:avLst/>
          </a:prstGeom>
          <a:solidFill>
            <a:srgbClr val="F3F4ED"/>
          </a:solidFill>
        </p:spPr>
      </p:sp>
      <p:grpSp>
        <p:nvGrpSpPr>
          <p:cNvPr id="4" name="Group 4"/>
          <p:cNvGrpSpPr/>
          <p:nvPr/>
        </p:nvGrpSpPr>
        <p:grpSpPr>
          <a:xfrm>
            <a:off x="6666308" y="2665808"/>
            <a:ext cx="4955385" cy="495538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5171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355750" y="4021356"/>
            <a:ext cx="3576499" cy="253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spc="-179">
                <a:solidFill>
                  <a:srgbClr val="F3F4ED"/>
                </a:solidFill>
                <a:latin typeface="Open Sans"/>
              </a:rPr>
              <a:t>Why do we praise God?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992954" y="2433419"/>
            <a:ext cx="3808713" cy="5420162"/>
            <a:chOff x="0" y="0"/>
            <a:chExt cx="5078284" cy="7226883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5078284" cy="6515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320"/>
                </a:lnSpc>
              </a:pPr>
              <a:r>
                <a:rPr lang="en-US" sz="3600" spc="719" dirty="0">
                  <a:solidFill>
                    <a:srgbClr val="151715"/>
                  </a:solidFill>
                  <a:latin typeface="Open Sans Light"/>
                </a:rPr>
                <a:t>WHAT IS MAN THAT YOU ARE MINDFUL OF HIM? MORTAL MAN, THAT YOU CARE FOR HIM?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777091"/>
              <a:ext cx="5078284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151715"/>
                  </a:solidFill>
                  <a:latin typeface="Open Sans Light"/>
                </a:rPr>
                <a:t>Psalm 8.4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521738" y="1619031"/>
            <a:ext cx="3808713" cy="7048937"/>
            <a:chOff x="0" y="0"/>
            <a:chExt cx="5078284" cy="939858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5078284" cy="8686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r>
                <a:rPr lang="en-US" sz="3600" spc="719" dirty="0">
                  <a:solidFill>
                    <a:srgbClr val="151715"/>
                  </a:solidFill>
                  <a:latin typeface="Open Sans Light"/>
                </a:rPr>
                <a:t>YET YOU HAVE MADE HIM A LITTLE LOWER THAN HEAVENLY BEINGS, AND CROWNED HIM WITH GLORY AND HONOR, AND GIVEN HIM DOMINION 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948791"/>
              <a:ext cx="5078284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en-US" sz="2000">
                  <a:solidFill>
                    <a:srgbClr val="151715"/>
                  </a:solidFill>
                  <a:latin typeface="Open Sans Light"/>
                </a:rPr>
                <a:t>Psalm 8.5–6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336</Words>
  <Application>Microsoft Office PowerPoint</Application>
  <PresentationFormat>Custom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Open Sans Bold</vt:lpstr>
      <vt:lpstr>Open Sans</vt:lpstr>
      <vt:lpstr>Vidaloka</vt:lpstr>
      <vt:lpstr>Open Sans Light Bold</vt:lpstr>
      <vt:lpstr>Arial</vt:lpstr>
      <vt:lpstr>Open Sans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Majesty and Weakness (Seeking God with the Psalter)</dc:title>
  <cp:lastModifiedBy>Jared Saltz</cp:lastModifiedBy>
  <cp:revision>4</cp:revision>
  <dcterms:created xsi:type="dcterms:W3CDTF">2006-08-16T00:00:00Z</dcterms:created>
  <dcterms:modified xsi:type="dcterms:W3CDTF">2020-05-24T02:43:05Z</dcterms:modified>
  <dc:identifier>DAD9HWCveSY</dc:identifier>
</cp:coreProperties>
</file>