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Josefin Sans" panose="020B0604020202020204" charset="0"/>
      <p:regular r:id="rId21"/>
    </p:embeddedFont>
    <p:embeddedFont>
      <p:font typeface="Josefin Sans Bold" panose="020B0604020202020204" charset="0"/>
      <p:regular r:id="rId22"/>
    </p:embeddedFont>
    <p:embeddedFont>
      <p:font typeface="Josefin Sans Bold Italics" panose="020B0604020202020204" charset="0"/>
      <p:regular r:id="rId23"/>
    </p:embeddedFont>
    <p:embeddedFont>
      <p:font typeface="Lora" panose="020B0604020202020204" charset="0"/>
      <p:regular r:id="rId24"/>
    </p:embeddedFont>
    <p:embeddedFont>
      <p:font typeface="Lora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22203" b="3896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896203" y="-455177"/>
            <a:ext cx="20080407" cy="6873339"/>
          </a:xfrm>
          <a:prstGeom prst="rect">
            <a:avLst/>
          </a:prstGeom>
          <a:solidFill>
            <a:srgbClr val="2D1674">
              <a:alpha val="84705"/>
            </a:srgbClr>
          </a:solidFill>
        </p:spPr>
      </p:sp>
      <p:sp>
        <p:nvSpPr>
          <p:cNvPr id="3" name="TextBox 3"/>
          <p:cNvSpPr txBox="1"/>
          <p:nvPr/>
        </p:nvSpPr>
        <p:spPr>
          <a:xfrm>
            <a:off x="2661292" y="1989870"/>
            <a:ext cx="13432811" cy="3112889"/>
          </a:xfrm>
          <a:prstGeom prst="rect">
            <a:avLst/>
          </a:prstGeom>
        </p:spPr>
        <p:txBody>
          <a:bodyPr lIns="0" tIns="0" rIns="0" bIns="0" rtlCol="0" anchor="t">
            <a:spAutoFit/>
          </a:bodyPr>
          <a:lstStyle/>
          <a:p>
            <a:pPr algn="ctr">
              <a:lnSpc>
                <a:spcPts val="11999"/>
              </a:lnSpc>
            </a:pPr>
            <a:r>
              <a:rPr lang="en-US" sz="11999">
                <a:solidFill>
                  <a:srgbClr val="FBF1EF"/>
                </a:solidFill>
                <a:latin typeface="Josefin Sans"/>
              </a:rPr>
              <a:t>Partakers of the Divine Nature</a:t>
            </a:r>
          </a:p>
        </p:txBody>
      </p:sp>
      <p:sp>
        <p:nvSpPr>
          <p:cNvPr id="4" name="TextBox 4"/>
          <p:cNvSpPr txBox="1"/>
          <p:nvPr/>
        </p:nvSpPr>
        <p:spPr>
          <a:xfrm>
            <a:off x="3090588" y="819150"/>
            <a:ext cx="12574219" cy="392370"/>
          </a:xfrm>
          <a:prstGeom prst="rect">
            <a:avLst/>
          </a:prstGeom>
        </p:spPr>
        <p:txBody>
          <a:bodyPr lIns="0" tIns="0" rIns="0" bIns="0" rtlCol="0" anchor="t">
            <a:spAutoFit/>
          </a:bodyPr>
          <a:lstStyle/>
          <a:p>
            <a:pPr algn="ctr">
              <a:lnSpc>
                <a:spcPts val="3359"/>
              </a:lnSpc>
            </a:pPr>
            <a:r>
              <a:rPr lang="en-US" sz="2400" spc="480">
                <a:solidFill>
                  <a:srgbClr val="FBF1EF"/>
                </a:solidFill>
                <a:latin typeface="Lora"/>
              </a:rPr>
              <a:t>PALMETTO CHURCH OF CHRIST (SUMMER 2020)</a:t>
            </a:r>
          </a:p>
        </p:txBody>
      </p:sp>
      <p:sp>
        <p:nvSpPr>
          <p:cNvPr id="5" name="TextBox 5"/>
          <p:cNvSpPr txBox="1"/>
          <p:nvPr/>
        </p:nvSpPr>
        <p:spPr>
          <a:xfrm>
            <a:off x="3090588" y="5305485"/>
            <a:ext cx="12574219" cy="392370"/>
          </a:xfrm>
          <a:prstGeom prst="rect">
            <a:avLst/>
          </a:prstGeom>
        </p:spPr>
        <p:txBody>
          <a:bodyPr lIns="0" tIns="0" rIns="0" bIns="0" rtlCol="0" anchor="t">
            <a:spAutoFit/>
          </a:bodyPr>
          <a:lstStyle/>
          <a:p>
            <a:pPr algn="ctr">
              <a:lnSpc>
                <a:spcPts val="3359"/>
              </a:lnSpc>
            </a:pPr>
            <a:r>
              <a:rPr lang="en-US" sz="2400" spc="288">
                <a:solidFill>
                  <a:srgbClr val="FBF1EF"/>
                </a:solidFill>
                <a:latin typeface="Lora Italics"/>
              </a:rPr>
              <a:t>2 Peter and Jude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615" r="28320"/>
          <a:stretch>
            <a:fillRect/>
          </a:stretch>
        </p:blipFill>
        <p:spPr>
          <a:xfrm>
            <a:off x="-747196" y="-332329"/>
            <a:ext cx="6028293" cy="10951658"/>
          </a:xfrm>
          <a:prstGeom prst="rect">
            <a:avLst/>
          </a:prstGeom>
        </p:spPr>
      </p:pic>
      <p:grpSp>
        <p:nvGrpSpPr>
          <p:cNvPr id="3" name="Group 3"/>
          <p:cNvGrpSpPr/>
          <p:nvPr/>
        </p:nvGrpSpPr>
        <p:grpSpPr>
          <a:xfrm>
            <a:off x="6040280" y="1057275"/>
            <a:ext cx="11219020" cy="1952447"/>
            <a:chOff x="0" y="38100"/>
            <a:chExt cx="14958693" cy="2603263"/>
          </a:xfrm>
        </p:grpSpPr>
        <p:sp>
          <p:nvSpPr>
            <p:cNvPr id="4" name="TextBox 4"/>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dirty="0">
                  <a:solidFill>
                    <a:srgbClr val="2D1674"/>
                  </a:solidFill>
                  <a:latin typeface="Josefin Sans Bold"/>
                </a:rPr>
                <a:t>WHY GNOSTICISM?</a:t>
              </a:r>
            </a:p>
          </p:txBody>
        </p:sp>
        <p:sp>
          <p:nvSpPr>
            <p:cNvPr id="5" name="TextBox 5"/>
            <p:cNvSpPr txBox="1"/>
            <p:nvPr/>
          </p:nvSpPr>
          <p:spPr>
            <a:xfrm>
              <a:off x="0" y="1711485"/>
              <a:ext cx="11753723" cy="929878"/>
            </a:xfrm>
            <a:prstGeom prst="rect">
              <a:avLst/>
            </a:prstGeom>
          </p:spPr>
          <p:txBody>
            <a:bodyPr lIns="0" tIns="0" rIns="0" bIns="0" rtlCol="0" anchor="t">
              <a:spAutoFit/>
            </a:bodyPr>
            <a:lstStyle/>
            <a:p>
              <a:pPr algn="l">
                <a:lnSpc>
                  <a:spcPts val="5280"/>
                </a:lnSpc>
              </a:pPr>
              <a:r>
                <a:rPr lang="en-US" sz="4400" dirty="0">
                  <a:solidFill>
                    <a:srgbClr val="B175FF"/>
                  </a:solidFill>
                  <a:latin typeface="Josefin Sans Bold"/>
                </a:rPr>
                <a:t>WHAT DO "THEY" TEACH?</a:t>
              </a:r>
            </a:p>
          </p:txBody>
        </p:sp>
      </p:grpSp>
      <p:sp>
        <p:nvSpPr>
          <p:cNvPr id="7" name="TextBox 6">
            <a:extLst>
              <a:ext uri="{FF2B5EF4-FFF2-40B4-BE49-F238E27FC236}">
                <a16:creationId xmlns:a16="http://schemas.microsoft.com/office/drawing/2014/main" id="{7366317B-8091-403F-A68C-DCF5A2AA5FF7}"/>
              </a:ext>
            </a:extLst>
          </p:cNvPr>
          <p:cNvSpPr txBox="1"/>
          <p:nvPr/>
        </p:nvSpPr>
        <p:spPr>
          <a:xfrm>
            <a:off x="6040280" y="3259699"/>
            <a:ext cx="8815292" cy="4256961"/>
          </a:xfrm>
          <a:prstGeom prst="rect">
            <a:avLst/>
          </a:prstGeom>
        </p:spPr>
        <p:txBody>
          <a:bodyPr lIns="0" tIns="0" rIns="0" bIns="0" rtlCol="0" anchor="t">
            <a:spAutoFit/>
          </a:bodyPr>
          <a:lstStyle/>
          <a:p>
            <a:pPr marL="777239" lvl="1" indent="-388620">
              <a:lnSpc>
                <a:spcPts val="5759"/>
              </a:lnSpc>
              <a:buFont typeface="Arial"/>
              <a:buChar char="•"/>
            </a:pPr>
            <a:r>
              <a:rPr lang="en-US" sz="3600" spc="179" dirty="0">
                <a:solidFill>
                  <a:srgbClr val="2D1674"/>
                </a:solidFill>
                <a:latin typeface="Lora"/>
              </a:rPr>
              <a:t>Deny the Lordship of Jesus (2.1)</a:t>
            </a:r>
          </a:p>
          <a:p>
            <a:pPr marL="777239" lvl="1" indent="-388620">
              <a:lnSpc>
                <a:spcPts val="5759"/>
              </a:lnSpc>
              <a:buFont typeface="Arial"/>
              <a:buChar char="•"/>
            </a:pPr>
            <a:r>
              <a:rPr lang="en-US" sz="3599" spc="179" dirty="0">
                <a:solidFill>
                  <a:srgbClr val="2D1674"/>
                </a:solidFill>
                <a:latin typeface="Lora"/>
              </a:rPr>
              <a:t>Teach libertine immorality (2.10, 12, 18)</a:t>
            </a:r>
          </a:p>
          <a:p>
            <a:pPr marL="777239" lvl="1" indent="-388620">
              <a:lnSpc>
                <a:spcPts val="5759"/>
              </a:lnSpc>
              <a:buFont typeface="Arial"/>
              <a:buChar char="•"/>
            </a:pPr>
            <a:r>
              <a:rPr lang="en-US" sz="3599" spc="179" dirty="0">
                <a:solidFill>
                  <a:srgbClr val="2D1674"/>
                </a:solidFill>
                <a:latin typeface="Lora"/>
              </a:rPr>
              <a:t>Despise authority (church &amp; angels) (2.1)</a:t>
            </a:r>
          </a:p>
          <a:p>
            <a:pPr marL="777240" lvl="1" indent="-388620">
              <a:lnSpc>
                <a:spcPts val="5760"/>
              </a:lnSpc>
              <a:buFont typeface="Arial"/>
              <a:buChar char="•"/>
            </a:pPr>
            <a:r>
              <a:rPr lang="en-US" sz="3599" spc="179" dirty="0">
                <a:solidFill>
                  <a:srgbClr val="2D1674"/>
                </a:solidFill>
                <a:latin typeface="Lora"/>
              </a:rPr>
              <a:t>Deny the Parousia (3.1–11)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643" r="41683"/>
          <a:stretch>
            <a:fillRect/>
          </a:stretch>
        </p:blipFill>
        <p:spPr>
          <a:xfrm>
            <a:off x="-747196" y="-332329"/>
            <a:ext cx="6028293" cy="10951658"/>
          </a:xfrm>
          <a:prstGeom prst="rect">
            <a:avLst/>
          </a:prstGeom>
        </p:spPr>
      </p:pic>
      <p:grpSp>
        <p:nvGrpSpPr>
          <p:cNvPr id="3" name="Group 3"/>
          <p:cNvGrpSpPr/>
          <p:nvPr/>
        </p:nvGrpSpPr>
        <p:grpSpPr>
          <a:xfrm>
            <a:off x="6040280" y="1057275"/>
            <a:ext cx="11219020" cy="2635568"/>
            <a:chOff x="0" y="38100"/>
            <a:chExt cx="14958693" cy="3514091"/>
          </a:xfrm>
        </p:grpSpPr>
        <p:sp>
          <p:nvSpPr>
            <p:cNvPr id="4" name="TextBox 4"/>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a:solidFill>
                    <a:srgbClr val="2D1674"/>
                  </a:solidFill>
                  <a:latin typeface="Josefin Sans Bold"/>
                </a:rPr>
                <a:t>WHAT </a:t>
              </a:r>
              <a:r>
                <a:rPr lang="en-US" sz="6400" spc="384">
                  <a:solidFill>
                    <a:srgbClr val="2D1674"/>
                  </a:solidFill>
                  <a:latin typeface="Josefin Sans Bold Italics"/>
                </a:rPr>
                <a:t>IS</a:t>
              </a:r>
              <a:r>
                <a:rPr lang="en-US" sz="6400" spc="384">
                  <a:solidFill>
                    <a:srgbClr val="2D1674"/>
                  </a:solidFill>
                  <a:latin typeface="Josefin Sans Bold"/>
                </a:rPr>
                <a:t> EPICUREANISM?</a:t>
              </a:r>
            </a:p>
          </p:txBody>
        </p:sp>
        <p:sp>
          <p:nvSpPr>
            <p:cNvPr id="5" name="TextBox 5"/>
            <p:cNvSpPr txBox="1"/>
            <p:nvPr/>
          </p:nvSpPr>
          <p:spPr>
            <a:xfrm>
              <a:off x="0" y="1711485"/>
              <a:ext cx="11753723" cy="1840706"/>
            </a:xfrm>
            <a:prstGeom prst="rect">
              <a:avLst/>
            </a:prstGeom>
          </p:spPr>
          <p:txBody>
            <a:bodyPr lIns="0" tIns="0" rIns="0" bIns="0" rtlCol="0" anchor="t">
              <a:spAutoFit/>
            </a:bodyPr>
            <a:lstStyle/>
            <a:p>
              <a:pPr algn="l">
                <a:lnSpc>
                  <a:spcPts val="5280"/>
                </a:lnSpc>
              </a:pPr>
              <a:r>
                <a:rPr lang="en-US" sz="4400">
                  <a:solidFill>
                    <a:srgbClr val="B175FF"/>
                  </a:solidFill>
                  <a:latin typeface="Josefin Sans Bold"/>
                </a:rPr>
                <a:t>DENIES GOD'S PROVIDENCE AND LAUDS PLEASURE ON EARTH</a:t>
              </a:r>
            </a:p>
          </p:txBody>
        </p:sp>
      </p:grpSp>
      <p:sp>
        <p:nvSpPr>
          <p:cNvPr id="7" name="TextBox 6">
            <a:extLst>
              <a:ext uri="{FF2B5EF4-FFF2-40B4-BE49-F238E27FC236}">
                <a16:creationId xmlns:a16="http://schemas.microsoft.com/office/drawing/2014/main" id="{44ECAE38-4B39-422C-B882-25598A0E9CC9}"/>
              </a:ext>
            </a:extLst>
          </p:cNvPr>
          <p:cNvSpPr txBox="1"/>
          <p:nvPr/>
        </p:nvSpPr>
        <p:spPr>
          <a:xfrm>
            <a:off x="6040280" y="3942821"/>
            <a:ext cx="8815292" cy="2810351"/>
          </a:xfrm>
          <a:prstGeom prst="rect">
            <a:avLst/>
          </a:prstGeom>
        </p:spPr>
        <p:txBody>
          <a:bodyPr lIns="0" tIns="0" rIns="0" bIns="0" rtlCol="0" anchor="t">
            <a:spAutoFit/>
          </a:bodyPr>
          <a:lstStyle/>
          <a:p>
            <a:pPr marL="777239" lvl="1" indent="-388620">
              <a:lnSpc>
                <a:spcPts val="5759"/>
              </a:lnSpc>
              <a:buFont typeface="Arial"/>
              <a:buChar char="•"/>
            </a:pPr>
            <a:r>
              <a:rPr lang="en-US" sz="3600" spc="179" dirty="0">
                <a:solidFill>
                  <a:srgbClr val="2D1674"/>
                </a:solidFill>
                <a:latin typeface="Lora"/>
              </a:rPr>
              <a:t>God vs. Humanity</a:t>
            </a:r>
          </a:p>
          <a:p>
            <a:pPr marL="777239" lvl="1" indent="-388620">
              <a:lnSpc>
                <a:spcPts val="5759"/>
              </a:lnSpc>
              <a:buFont typeface="Arial"/>
              <a:buChar char="•"/>
            </a:pPr>
            <a:r>
              <a:rPr lang="en-US" sz="3599" spc="179" dirty="0">
                <a:solidFill>
                  <a:srgbClr val="2D1674"/>
                </a:solidFill>
                <a:latin typeface="Lora"/>
              </a:rPr>
              <a:t>Purely material</a:t>
            </a:r>
          </a:p>
          <a:p>
            <a:pPr marL="777239" lvl="1" indent="-388620">
              <a:lnSpc>
                <a:spcPts val="5759"/>
              </a:lnSpc>
              <a:buFont typeface="Arial"/>
              <a:buChar char="•"/>
            </a:pPr>
            <a:r>
              <a:rPr lang="en-US" sz="3599" spc="179" dirty="0">
                <a:solidFill>
                  <a:srgbClr val="2D1674"/>
                </a:solidFill>
                <a:latin typeface="Lora"/>
              </a:rPr>
              <a:t>Salvation on earth</a:t>
            </a:r>
          </a:p>
          <a:p>
            <a:pPr marL="777240" lvl="1" indent="-388620">
              <a:lnSpc>
                <a:spcPts val="5760"/>
              </a:lnSpc>
              <a:buFont typeface="Arial"/>
              <a:buChar char="•"/>
            </a:pPr>
            <a:r>
              <a:rPr lang="en-US" sz="3599" spc="179" dirty="0">
                <a:solidFill>
                  <a:srgbClr val="2D1674"/>
                </a:solidFill>
                <a:latin typeface="Lora"/>
              </a:rPr>
              <a:t>Morality through pleasure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643" r="41683"/>
          <a:stretch>
            <a:fillRect/>
          </a:stretch>
        </p:blipFill>
        <p:spPr>
          <a:xfrm>
            <a:off x="-747196" y="-332329"/>
            <a:ext cx="6028293" cy="10951658"/>
          </a:xfrm>
          <a:prstGeom prst="rect">
            <a:avLst/>
          </a:prstGeom>
        </p:spPr>
      </p:pic>
      <p:grpSp>
        <p:nvGrpSpPr>
          <p:cNvPr id="3" name="Group 3"/>
          <p:cNvGrpSpPr/>
          <p:nvPr/>
        </p:nvGrpSpPr>
        <p:grpSpPr>
          <a:xfrm>
            <a:off x="6040280" y="1057275"/>
            <a:ext cx="11219020" cy="1952447"/>
            <a:chOff x="0" y="38100"/>
            <a:chExt cx="14958693" cy="2603263"/>
          </a:xfrm>
        </p:grpSpPr>
        <p:sp>
          <p:nvSpPr>
            <p:cNvPr id="4" name="TextBox 4"/>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a:solidFill>
                    <a:srgbClr val="2D1674"/>
                  </a:solidFill>
                  <a:latin typeface="Josefin Sans Bold"/>
                </a:rPr>
                <a:t>WHY EPICUREANISM?</a:t>
              </a:r>
            </a:p>
          </p:txBody>
        </p:sp>
        <p:sp>
          <p:nvSpPr>
            <p:cNvPr id="5" name="TextBox 5"/>
            <p:cNvSpPr txBox="1"/>
            <p:nvPr/>
          </p:nvSpPr>
          <p:spPr>
            <a:xfrm>
              <a:off x="0" y="1711485"/>
              <a:ext cx="11753723" cy="929878"/>
            </a:xfrm>
            <a:prstGeom prst="rect">
              <a:avLst/>
            </a:prstGeom>
          </p:spPr>
          <p:txBody>
            <a:bodyPr lIns="0" tIns="0" rIns="0" bIns="0" rtlCol="0" anchor="t">
              <a:spAutoFit/>
            </a:bodyPr>
            <a:lstStyle/>
            <a:p>
              <a:pPr algn="l">
                <a:lnSpc>
                  <a:spcPts val="5280"/>
                </a:lnSpc>
              </a:pPr>
              <a:r>
                <a:rPr lang="en-US" sz="4400">
                  <a:solidFill>
                    <a:srgbClr val="B175FF"/>
                  </a:solidFill>
                  <a:latin typeface="Josefin Sans Bold"/>
                </a:rPr>
                <a:t>WHAT DO "THEY" TEACH?</a:t>
              </a:r>
            </a:p>
          </p:txBody>
        </p:sp>
      </p:grpSp>
      <p:sp>
        <p:nvSpPr>
          <p:cNvPr id="7" name="TextBox 6">
            <a:extLst>
              <a:ext uri="{FF2B5EF4-FFF2-40B4-BE49-F238E27FC236}">
                <a16:creationId xmlns:a16="http://schemas.microsoft.com/office/drawing/2014/main" id="{B1AD43F8-D143-44CB-B64C-9F9526ABA0BC}"/>
              </a:ext>
            </a:extLst>
          </p:cNvPr>
          <p:cNvSpPr txBox="1"/>
          <p:nvPr/>
        </p:nvSpPr>
        <p:spPr>
          <a:xfrm>
            <a:off x="6040280" y="3259699"/>
            <a:ext cx="8815292" cy="4283749"/>
          </a:xfrm>
          <a:prstGeom prst="rect">
            <a:avLst/>
          </a:prstGeom>
        </p:spPr>
        <p:txBody>
          <a:bodyPr lIns="0" tIns="0" rIns="0" bIns="0" rtlCol="0" anchor="t">
            <a:spAutoFit/>
          </a:bodyPr>
          <a:lstStyle/>
          <a:p>
            <a:pPr marL="777239" lvl="1" indent="-388620">
              <a:lnSpc>
                <a:spcPts val="5759"/>
              </a:lnSpc>
              <a:buFont typeface="Arial"/>
              <a:buChar char="•"/>
            </a:pPr>
            <a:r>
              <a:rPr lang="en-US" sz="3599" spc="179" dirty="0">
                <a:solidFill>
                  <a:srgbClr val="2D1674"/>
                </a:solidFill>
                <a:latin typeface="Lora"/>
              </a:rPr>
              <a:t>Libertine immorality (2.10, 12, 18)</a:t>
            </a:r>
          </a:p>
          <a:p>
            <a:pPr marL="777239" lvl="1" indent="-388620">
              <a:lnSpc>
                <a:spcPts val="5759"/>
              </a:lnSpc>
              <a:buFont typeface="Arial"/>
              <a:buChar char="•"/>
            </a:pPr>
            <a:r>
              <a:rPr lang="en-US" sz="3599" spc="179" dirty="0">
                <a:solidFill>
                  <a:srgbClr val="2D1674"/>
                </a:solidFill>
                <a:latin typeface="Lora"/>
              </a:rPr>
              <a:t>Deny the Parousia (3.1–11)</a:t>
            </a:r>
          </a:p>
          <a:p>
            <a:pPr marL="777239" lvl="1" indent="-388620">
              <a:lnSpc>
                <a:spcPts val="5759"/>
              </a:lnSpc>
              <a:buFont typeface="Arial"/>
              <a:buChar char="•"/>
            </a:pPr>
            <a:r>
              <a:rPr lang="en-US" sz="3600" spc="179" dirty="0">
                <a:solidFill>
                  <a:srgbClr val="2D1674"/>
                </a:solidFill>
                <a:latin typeface="Lora"/>
              </a:rPr>
              <a:t>The "Anti-Judaism" (</a:t>
            </a:r>
            <a:r>
              <a:rPr lang="en-US" sz="3600" spc="179" dirty="0" err="1">
                <a:solidFill>
                  <a:srgbClr val="2D1674"/>
                </a:solidFill>
                <a:latin typeface="Lora"/>
              </a:rPr>
              <a:t>mAvot</a:t>
            </a:r>
            <a:r>
              <a:rPr lang="en-US" sz="3600" spc="179" dirty="0">
                <a:solidFill>
                  <a:srgbClr val="2D1674"/>
                </a:solidFill>
                <a:latin typeface="Lora"/>
              </a:rPr>
              <a:t> 2.9; </a:t>
            </a:r>
            <a:r>
              <a:rPr lang="en-US" sz="3600" spc="179" dirty="0" err="1">
                <a:solidFill>
                  <a:srgbClr val="2D1674"/>
                </a:solidFill>
                <a:latin typeface="Lora"/>
              </a:rPr>
              <a:t>mSanh</a:t>
            </a:r>
            <a:r>
              <a:rPr lang="en-US" sz="3600" spc="179" dirty="0">
                <a:solidFill>
                  <a:srgbClr val="2D1674"/>
                </a:solidFill>
                <a:latin typeface="Lora"/>
              </a:rPr>
              <a:t> 10.1; </a:t>
            </a:r>
            <a:r>
              <a:rPr lang="en-US" sz="3600" spc="179" dirty="0" err="1">
                <a:solidFill>
                  <a:srgbClr val="2D1674"/>
                </a:solidFill>
                <a:latin typeface="Lora"/>
              </a:rPr>
              <a:t>MmSanh</a:t>
            </a:r>
            <a:r>
              <a:rPr lang="en-US" sz="3600" spc="179" dirty="0">
                <a:solidFill>
                  <a:srgbClr val="2D1674"/>
                </a:solidFill>
                <a:latin typeface="Lora"/>
              </a:rPr>
              <a:t> 10.1)</a:t>
            </a:r>
          </a:p>
          <a:p>
            <a:pPr marL="777240" lvl="1" indent="-388620">
              <a:lnSpc>
                <a:spcPts val="5760"/>
              </a:lnSpc>
              <a:buFont typeface="Arial"/>
              <a:buChar char="•"/>
            </a:pPr>
            <a:r>
              <a:rPr lang="en-US" sz="3599" spc="179" dirty="0">
                <a:solidFill>
                  <a:srgbClr val="2D1674"/>
                </a:solidFill>
                <a:latin typeface="Lora"/>
              </a:rPr>
              <a:t>Similar to Plutarch, </a:t>
            </a:r>
            <a:r>
              <a:rPr lang="en-US" sz="3599" spc="179" dirty="0">
                <a:solidFill>
                  <a:srgbClr val="2D1674"/>
                </a:solidFill>
                <a:latin typeface="Lora Italics"/>
              </a:rPr>
              <a:t>On the Delay of Divine Vengeance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D1674"/>
        </a:solidFill>
        <a:effectLst/>
      </p:bgPr>
    </p:bg>
    <p:spTree>
      <p:nvGrpSpPr>
        <p:cNvPr id="1" name=""/>
        <p:cNvGrpSpPr/>
        <p:nvPr/>
      </p:nvGrpSpPr>
      <p:grpSpPr>
        <a:xfrm>
          <a:off x="0" y="0"/>
          <a:ext cx="0" cy="0"/>
          <a:chOff x="0" y="0"/>
          <a:chExt cx="0" cy="0"/>
        </a:xfrm>
      </p:grpSpPr>
      <p:grpSp>
        <p:nvGrpSpPr>
          <p:cNvPr id="2" name="Group 2"/>
          <p:cNvGrpSpPr/>
          <p:nvPr/>
        </p:nvGrpSpPr>
        <p:grpSpPr>
          <a:xfrm>
            <a:off x="-394394" y="-536081"/>
            <a:ext cx="19076788" cy="11359161"/>
            <a:chOff x="0" y="0"/>
            <a:chExt cx="25435718" cy="15145548"/>
          </a:xfrm>
        </p:grpSpPr>
        <p:pic>
          <p:nvPicPr>
            <p:cNvPr id="3" name="Picture 3"/>
            <p:cNvPicPr>
              <a:picLocks noChangeAspect="1"/>
            </p:cNvPicPr>
            <p:nvPr/>
          </p:nvPicPr>
          <p:blipFill>
            <a:blip r:embed="rId2">
              <a:alphaModFix amt="40000"/>
            </a:blip>
            <a:srcRect l="36308" r="36308"/>
            <a:stretch>
              <a:fillRect/>
            </a:stretch>
          </p:blipFill>
          <p:spPr>
            <a:xfrm>
              <a:off x="0" y="0"/>
              <a:ext cx="6224984" cy="15145548"/>
            </a:xfrm>
            <a:prstGeom prst="rect">
              <a:avLst/>
            </a:prstGeom>
          </p:spPr>
        </p:pic>
        <p:pic>
          <p:nvPicPr>
            <p:cNvPr id="4" name="Picture 4"/>
            <p:cNvPicPr>
              <a:picLocks noChangeAspect="1"/>
            </p:cNvPicPr>
            <p:nvPr/>
          </p:nvPicPr>
          <p:blipFill>
            <a:blip r:embed="rId3">
              <a:alphaModFix amt="40000"/>
            </a:blip>
            <a:srcRect l="32429" r="32429"/>
            <a:stretch>
              <a:fillRect/>
            </a:stretch>
          </p:blipFill>
          <p:spPr>
            <a:xfrm>
              <a:off x="6403578" y="0"/>
              <a:ext cx="6224984" cy="15145548"/>
            </a:xfrm>
            <a:prstGeom prst="rect">
              <a:avLst/>
            </a:prstGeom>
          </p:spPr>
        </p:pic>
        <p:pic>
          <p:nvPicPr>
            <p:cNvPr id="5" name="Picture 5"/>
            <p:cNvPicPr>
              <a:picLocks noChangeAspect="1"/>
            </p:cNvPicPr>
            <p:nvPr/>
          </p:nvPicPr>
          <p:blipFill>
            <a:blip r:embed="rId3">
              <a:alphaModFix amt="40000"/>
            </a:blip>
            <a:srcRect l="32429" r="32429"/>
            <a:stretch>
              <a:fillRect/>
            </a:stretch>
          </p:blipFill>
          <p:spPr>
            <a:xfrm>
              <a:off x="12807156" y="0"/>
              <a:ext cx="6224984" cy="15145548"/>
            </a:xfrm>
            <a:prstGeom prst="rect">
              <a:avLst/>
            </a:prstGeom>
          </p:spPr>
        </p:pic>
        <p:pic>
          <p:nvPicPr>
            <p:cNvPr id="6" name="Picture 6"/>
            <p:cNvPicPr>
              <a:picLocks noChangeAspect="1"/>
            </p:cNvPicPr>
            <p:nvPr/>
          </p:nvPicPr>
          <p:blipFill>
            <a:blip r:embed="rId4">
              <a:alphaModFix amt="40000"/>
            </a:blip>
            <a:srcRect l="22461" r="22461"/>
            <a:stretch>
              <a:fillRect/>
            </a:stretch>
          </p:blipFill>
          <p:spPr>
            <a:xfrm>
              <a:off x="19210734" y="0"/>
              <a:ext cx="6224984" cy="15145548"/>
            </a:xfrm>
            <a:prstGeom prst="rect">
              <a:avLst/>
            </a:prstGeom>
          </p:spPr>
        </p:pic>
      </p:grpSp>
      <p:sp>
        <p:nvSpPr>
          <p:cNvPr id="7" name="AutoShape 7"/>
          <p:cNvSpPr/>
          <p:nvPr/>
        </p:nvSpPr>
        <p:spPr>
          <a:xfrm>
            <a:off x="2856717" y="757929"/>
            <a:ext cx="12574565" cy="8500371"/>
          </a:xfrm>
          <a:prstGeom prst="rect">
            <a:avLst/>
          </a:prstGeom>
          <a:solidFill>
            <a:srgbClr val="2D1674"/>
          </a:solidFill>
        </p:spPr>
      </p:sp>
      <p:sp>
        <p:nvSpPr>
          <p:cNvPr id="8" name="TextBox 8"/>
          <p:cNvSpPr txBox="1"/>
          <p:nvPr/>
        </p:nvSpPr>
        <p:spPr>
          <a:xfrm>
            <a:off x="4443835" y="1688989"/>
            <a:ext cx="9400330" cy="6514425"/>
          </a:xfrm>
          <a:prstGeom prst="rect">
            <a:avLst/>
          </a:prstGeom>
        </p:spPr>
        <p:txBody>
          <a:bodyPr lIns="0" tIns="0" rIns="0" bIns="0" rtlCol="0" anchor="t">
            <a:spAutoFit/>
          </a:bodyPr>
          <a:lstStyle/>
          <a:p>
            <a:pPr algn="ctr">
              <a:lnSpc>
                <a:spcPts val="5440"/>
              </a:lnSpc>
            </a:pPr>
            <a:r>
              <a:rPr lang="en-US" sz="3400" spc="170">
                <a:solidFill>
                  <a:srgbClr val="FBF1EF"/>
                </a:solidFill>
                <a:latin typeface="Lora"/>
              </a:rPr>
              <a:t>It might be easier to suggest that there were no precise opponents because 2 Peter was written to no precise church. It was written to counter a wide range of competing philosophical positions, heresies, and deviant practices that emerged, confusingly and sometimes seductively, within the religious milieu of the time.</a:t>
            </a:r>
          </a:p>
          <a:p>
            <a:pPr algn="ctr">
              <a:lnSpc>
                <a:spcPts val="3359"/>
              </a:lnSpc>
            </a:pPr>
            <a:r>
              <a:rPr lang="en-US" sz="2099" spc="104">
                <a:solidFill>
                  <a:srgbClr val="FBF1EF"/>
                </a:solidFill>
                <a:latin typeface="Lora"/>
              </a:rPr>
              <a:t>-Michael Bird and N.T. Wright, 767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1674"/>
        </a:solidFill>
        <a:effectLst/>
      </p:bgPr>
    </p:bg>
    <p:spTree>
      <p:nvGrpSpPr>
        <p:cNvPr id="1" name=""/>
        <p:cNvGrpSpPr/>
        <p:nvPr/>
      </p:nvGrpSpPr>
      <p:grpSpPr>
        <a:xfrm>
          <a:off x="0" y="0"/>
          <a:ext cx="0" cy="0"/>
          <a:chOff x="0" y="0"/>
          <a:chExt cx="0" cy="0"/>
        </a:xfrm>
      </p:grpSpPr>
      <p:sp>
        <p:nvSpPr>
          <p:cNvPr id="2" name="TextBox 2"/>
          <p:cNvSpPr txBox="1"/>
          <p:nvPr/>
        </p:nvSpPr>
        <p:spPr>
          <a:xfrm>
            <a:off x="6917257" y="592844"/>
            <a:ext cx="9895675" cy="919337"/>
          </a:xfrm>
          <a:prstGeom prst="rect">
            <a:avLst/>
          </a:prstGeom>
        </p:spPr>
        <p:txBody>
          <a:bodyPr lIns="0" tIns="0" rIns="0" bIns="0" rtlCol="0" anchor="t">
            <a:spAutoFit/>
          </a:bodyPr>
          <a:lstStyle/>
          <a:p>
            <a:pPr>
              <a:lnSpc>
                <a:spcPts val="3638"/>
              </a:lnSpc>
            </a:pPr>
            <a:r>
              <a:rPr lang="en-US" sz="3400" spc="272" dirty="0">
                <a:solidFill>
                  <a:srgbClr val="FBF1EF"/>
                </a:solidFill>
                <a:latin typeface="Lora"/>
              </a:rPr>
              <a:t>Greeting </a:t>
            </a:r>
          </a:p>
          <a:p>
            <a:pPr algn="l">
              <a:lnSpc>
                <a:spcPts val="3638"/>
              </a:lnSpc>
            </a:pPr>
            <a:r>
              <a:rPr lang="en-US" sz="3400" spc="272" dirty="0">
                <a:solidFill>
                  <a:srgbClr val="FBF1EF"/>
                </a:solidFill>
                <a:latin typeface="Lora"/>
              </a:rPr>
              <a:t>(1.1–2)</a:t>
            </a:r>
          </a:p>
        </p:txBody>
      </p:sp>
      <p:grpSp>
        <p:nvGrpSpPr>
          <p:cNvPr id="3" name="Group 3"/>
          <p:cNvGrpSpPr/>
          <p:nvPr/>
        </p:nvGrpSpPr>
        <p:grpSpPr>
          <a:xfrm>
            <a:off x="1028700" y="1028700"/>
            <a:ext cx="5888557" cy="1844696"/>
            <a:chOff x="0" y="0"/>
            <a:chExt cx="7851410" cy="2459594"/>
          </a:xfrm>
        </p:grpSpPr>
        <p:sp>
          <p:nvSpPr>
            <p:cNvPr id="4" name="TextBox 4"/>
            <p:cNvSpPr txBox="1"/>
            <p:nvPr/>
          </p:nvSpPr>
          <p:spPr>
            <a:xfrm>
              <a:off x="0" y="38100"/>
              <a:ext cx="7851410" cy="1248992"/>
            </a:xfrm>
            <a:prstGeom prst="rect">
              <a:avLst/>
            </a:prstGeom>
          </p:spPr>
          <p:txBody>
            <a:bodyPr lIns="0" tIns="0" rIns="0" bIns="0" rtlCol="0" anchor="t">
              <a:spAutoFit/>
            </a:bodyPr>
            <a:lstStyle/>
            <a:p>
              <a:pPr algn="l">
                <a:lnSpc>
                  <a:spcPts val="7040"/>
                </a:lnSpc>
              </a:pPr>
              <a:r>
                <a:rPr lang="en-US" sz="6400" spc="384">
                  <a:solidFill>
                    <a:srgbClr val="FBF1EF"/>
                  </a:solidFill>
                  <a:latin typeface="Josefin Sans Bold"/>
                </a:rPr>
                <a:t>STRUCTURE</a:t>
              </a:r>
            </a:p>
          </p:txBody>
        </p:sp>
        <p:sp>
          <p:nvSpPr>
            <p:cNvPr id="5" name="TextBox 5"/>
            <p:cNvSpPr txBox="1"/>
            <p:nvPr/>
          </p:nvSpPr>
          <p:spPr>
            <a:xfrm>
              <a:off x="0" y="1816657"/>
              <a:ext cx="7001415" cy="642938"/>
            </a:xfrm>
            <a:prstGeom prst="rect">
              <a:avLst/>
            </a:prstGeom>
          </p:spPr>
          <p:txBody>
            <a:bodyPr lIns="0" tIns="0" rIns="0" bIns="0" rtlCol="0" anchor="t">
              <a:spAutoFit/>
            </a:bodyPr>
            <a:lstStyle/>
            <a:p>
              <a:pPr algn="l">
                <a:lnSpc>
                  <a:spcPts val="3840"/>
                </a:lnSpc>
              </a:pPr>
              <a:r>
                <a:rPr lang="en-US" sz="3200">
                  <a:solidFill>
                    <a:srgbClr val="FBF1EF"/>
                  </a:solidFill>
                  <a:latin typeface="Josefin Sans Bold"/>
                </a:rPr>
                <a:t>AND SUMMARY</a:t>
              </a:r>
            </a:p>
          </p:txBody>
        </p:sp>
      </p:grpSp>
      <p:sp>
        <p:nvSpPr>
          <p:cNvPr id="6" name="AutoShape 6"/>
          <p:cNvSpPr/>
          <p:nvPr/>
        </p:nvSpPr>
        <p:spPr>
          <a:xfrm>
            <a:off x="6184059" y="-420173"/>
            <a:ext cx="67614" cy="11127346"/>
          </a:xfrm>
          <a:prstGeom prst="rect">
            <a:avLst/>
          </a:prstGeom>
          <a:solidFill>
            <a:srgbClr val="B175FF"/>
          </a:solidFill>
        </p:spPr>
      </p:sp>
      <p:grpSp>
        <p:nvGrpSpPr>
          <p:cNvPr id="7" name="Group 7"/>
          <p:cNvGrpSpPr/>
          <p:nvPr/>
        </p:nvGrpSpPr>
        <p:grpSpPr>
          <a:xfrm>
            <a:off x="6087467" y="898301"/>
            <a:ext cx="260797" cy="26079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1EF"/>
            </a:solidFill>
          </p:spPr>
        </p:sp>
      </p:grpSp>
      <p:grpSp>
        <p:nvGrpSpPr>
          <p:cNvPr id="9" name="Group 9"/>
          <p:cNvGrpSpPr/>
          <p:nvPr/>
        </p:nvGrpSpPr>
        <p:grpSpPr>
          <a:xfrm>
            <a:off x="6092699" y="2280687"/>
            <a:ext cx="260797" cy="26079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1EF"/>
            </a:solidFill>
          </p:spPr>
        </p:sp>
      </p:grpSp>
      <p:grpSp>
        <p:nvGrpSpPr>
          <p:cNvPr id="11" name="Group 11"/>
          <p:cNvGrpSpPr/>
          <p:nvPr/>
        </p:nvGrpSpPr>
        <p:grpSpPr>
          <a:xfrm>
            <a:off x="6091760" y="3514790"/>
            <a:ext cx="260797" cy="260797"/>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1EF"/>
            </a:solidFill>
          </p:spPr>
        </p:sp>
      </p:grpSp>
      <p:grpSp>
        <p:nvGrpSpPr>
          <p:cNvPr id="13" name="Group 13"/>
          <p:cNvGrpSpPr/>
          <p:nvPr/>
        </p:nvGrpSpPr>
        <p:grpSpPr>
          <a:xfrm>
            <a:off x="6092699" y="4879751"/>
            <a:ext cx="260797" cy="26079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1EF"/>
            </a:solidFill>
          </p:spPr>
        </p:sp>
      </p:grpSp>
      <p:sp>
        <p:nvSpPr>
          <p:cNvPr id="15" name="TextBox 15"/>
          <p:cNvSpPr txBox="1"/>
          <p:nvPr/>
        </p:nvSpPr>
        <p:spPr>
          <a:xfrm>
            <a:off x="6917257" y="1975229"/>
            <a:ext cx="9895675" cy="919337"/>
          </a:xfrm>
          <a:prstGeom prst="rect">
            <a:avLst/>
          </a:prstGeom>
        </p:spPr>
        <p:txBody>
          <a:bodyPr lIns="0" tIns="0" rIns="0" bIns="0" rtlCol="0" anchor="t">
            <a:spAutoFit/>
          </a:bodyPr>
          <a:lstStyle/>
          <a:p>
            <a:pPr>
              <a:lnSpc>
                <a:spcPts val="3638"/>
              </a:lnSpc>
            </a:pPr>
            <a:r>
              <a:rPr lang="en-US" sz="3400" spc="272" dirty="0">
                <a:solidFill>
                  <a:srgbClr val="FBF1EF"/>
                </a:solidFill>
                <a:latin typeface="Lora"/>
              </a:rPr>
              <a:t>Exhortation to confirm one's election </a:t>
            </a:r>
          </a:p>
          <a:p>
            <a:pPr algn="l">
              <a:lnSpc>
                <a:spcPts val="3638"/>
              </a:lnSpc>
            </a:pPr>
            <a:r>
              <a:rPr lang="en-US" sz="3400" spc="272" dirty="0">
                <a:solidFill>
                  <a:srgbClr val="FBF1EF"/>
                </a:solidFill>
                <a:latin typeface="Lora"/>
              </a:rPr>
              <a:t>(1.3–11)</a:t>
            </a:r>
          </a:p>
        </p:txBody>
      </p:sp>
      <p:sp>
        <p:nvSpPr>
          <p:cNvPr id="16" name="TextBox 16"/>
          <p:cNvSpPr txBox="1"/>
          <p:nvPr/>
        </p:nvSpPr>
        <p:spPr>
          <a:xfrm>
            <a:off x="6917257" y="3209333"/>
            <a:ext cx="9895675" cy="919337"/>
          </a:xfrm>
          <a:prstGeom prst="rect">
            <a:avLst/>
          </a:prstGeom>
        </p:spPr>
        <p:txBody>
          <a:bodyPr lIns="0" tIns="0" rIns="0" bIns="0" rtlCol="0" anchor="t">
            <a:spAutoFit/>
          </a:bodyPr>
          <a:lstStyle/>
          <a:p>
            <a:pPr algn="l">
              <a:lnSpc>
                <a:spcPts val="3638"/>
              </a:lnSpc>
            </a:pPr>
            <a:r>
              <a:rPr lang="en-US" sz="3400" spc="272" dirty="0">
                <a:solidFill>
                  <a:srgbClr val="FBF1EF"/>
                </a:solidFill>
                <a:latin typeface="Lora"/>
              </a:rPr>
              <a:t>Exhortation to remember apostolic instruction (1.12–15)</a:t>
            </a:r>
          </a:p>
        </p:txBody>
      </p:sp>
      <p:sp>
        <p:nvSpPr>
          <p:cNvPr id="17" name="TextBox 17"/>
          <p:cNvSpPr txBox="1"/>
          <p:nvPr/>
        </p:nvSpPr>
        <p:spPr>
          <a:xfrm>
            <a:off x="6917257" y="4574294"/>
            <a:ext cx="9866697" cy="919337"/>
          </a:xfrm>
          <a:prstGeom prst="rect">
            <a:avLst/>
          </a:prstGeom>
        </p:spPr>
        <p:txBody>
          <a:bodyPr lIns="0" tIns="0" rIns="0" bIns="0" rtlCol="0" anchor="t">
            <a:spAutoFit/>
          </a:bodyPr>
          <a:lstStyle/>
          <a:p>
            <a:pPr>
              <a:lnSpc>
                <a:spcPts val="3638"/>
              </a:lnSpc>
            </a:pPr>
            <a:r>
              <a:rPr lang="en-US" sz="3400" spc="272" dirty="0">
                <a:solidFill>
                  <a:srgbClr val="FBF1EF"/>
                </a:solidFill>
                <a:latin typeface="Lora"/>
              </a:rPr>
              <a:t>Validation of apostolic instruction</a:t>
            </a:r>
          </a:p>
          <a:p>
            <a:pPr algn="l">
              <a:lnSpc>
                <a:spcPts val="3638"/>
              </a:lnSpc>
            </a:pPr>
            <a:r>
              <a:rPr lang="en-US" sz="3400" spc="272" dirty="0">
                <a:solidFill>
                  <a:srgbClr val="FBF1EF"/>
                </a:solidFill>
                <a:latin typeface="Lora"/>
              </a:rPr>
              <a:t>(1.16–21)</a:t>
            </a:r>
          </a:p>
        </p:txBody>
      </p:sp>
      <p:sp>
        <p:nvSpPr>
          <p:cNvPr id="18" name="TextBox 18"/>
          <p:cNvSpPr txBox="1"/>
          <p:nvPr/>
        </p:nvSpPr>
        <p:spPr>
          <a:xfrm>
            <a:off x="6917257" y="6052064"/>
            <a:ext cx="9837720" cy="919337"/>
          </a:xfrm>
          <a:prstGeom prst="rect">
            <a:avLst/>
          </a:prstGeom>
        </p:spPr>
        <p:txBody>
          <a:bodyPr lIns="0" tIns="0" rIns="0" bIns="0" rtlCol="0" anchor="t">
            <a:spAutoFit/>
          </a:bodyPr>
          <a:lstStyle/>
          <a:p>
            <a:pPr>
              <a:lnSpc>
                <a:spcPts val="3638"/>
              </a:lnSpc>
            </a:pPr>
            <a:r>
              <a:rPr lang="en-US" sz="3400" spc="272" dirty="0">
                <a:solidFill>
                  <a:srgbClr val="FBF1EF"/>
                </a:solidFill>
                <a:latin typeface="Lora"/>
              </a:rPr>
              <a:t>Warning of coming human destruction </a:t>
            </a:r>
          </a:p>
          <a:p>
            <a:pPr algn="l">
              <a:lnSpc>
                <a:spcPts val="3638"/>
              </a:lnSpc>
            </a:pPr>
            <a:r>
              <a:rPr lang="en-US" sz="3400" spc="272" dirty="0">
                <a:solidFill>
                  <a:srgbClr val="FBF1EF"/>
                </a:solidFill>
                <a:latin typeface="Lora"/>
              </a:rPr>
              <a:t>(2.1–22)</a:t>
            </a:r>
          </a:p>
        </p:txBody>
      </p:sp>
      <p:sp>
        <p:nvSpPr>
          <p:cNvPr id="19" name="TextBox 19"/>
          <p:cNvSpPr txBox="1"/>
          <p:nvPr/>
        </p:nvSpPr>
        <p:spPr>
          <a:xfrm>
            <a:off x="6917257" y="7439399"/>
            <a:ext cx="9852209" cy="919337"/>
          </a:xfrm>
          <a:prstGeom prst="rect">
            <a:avLst/>
          </a:prstGeom>
        </p:spPr>
        <p:txBody>
          <a:bodyPr lIns="0" tIns="0" rIns="0" bIns="0" rtlCol="0" anchor="t">
            <a:spAutoFit/>
          </a:bodyPr>
          <a:lstStyle/>
          <a:p>
            <a:pPr>
              <a:lnSpc>
                <a:spcPts val="3638"/>
              </a:lnSpc>
            </a:pPr>
            <a:r>
              <a:rPr lang="en-US" sz="3400" spc="272" dirty="0">
                <a:solidFill>
                  <a:srgbClr val="FBF1EF"/>
                </a:solidFill>
                <a:latin typeface="Lora"/>
              </a:rPr>
              <a:t>Warning of coming divine destruction </a:t>
            </a:r>
          </a:p>
          <a:p>
            <a:pPr algn="l">
              <a:lnSpc>
                <a:spcPts val="3638"/>
              </a:lnSpc>
            </a:pPr>
            <a:r>
              <a:rPr lang="en-US" sz="3400" spc="272" dirty="0">
                <a:solidFill>
                  <a:srgbClr val="FBF1EF"/>
                </a:solidFill>
                <a:latin typeface="Lora"/>
              </a:rPr>
              <a:t>(3.1–13)</a:t>
            </a:r>
          </a:p>
        </p:txBody>
      </p:sp>
      <p:sp>
        <p:nvSpPr>
          <p:cNvPr id="20" name="TextBox 20"/>
          <p:cNvSpPr txBox="1"/>
          <p:nvPr/>
        </p:nvSpPr>
        <p:spPr>
          <a:xfrm>
            <a:off x="6917257" y="8822444"/>
            <a:ext cx="9866697" cy="919337"/>
          </a:xfrm>
          <a:prstGeom prst="rect">
            <a:avLst/>
          </a:prstGeom>
        </p:spPr>
        <p:txBody>
          <a:bodyPr lIns="0" tIns="0" rIns="0" bIns="0" rtlCol="0" anchor="t">
            <a:spAutoFit/>
          </a:bodyPr>
          <a:lstStyle/>
          <a:p>
            <a:pPr>
              <a:lnSpc>
                <a:spcPts val="3638"/>
              </a:lnSpc>
            </a:pPr>
            <a:r>
              <a:rPr lang="en-US" sz="3400" spc="272" dirty="0">
                <a:solidFill>
                  <a:srgbClr val="FBF1EF"/>
                </a:solidFill>
                <a:latin typeface="Lora"/>
              </a:rPr>
              <a:t>Validation of apostolic instruction</a:t>
            </a:r>
          </a:p>
          <a:p>
            <a:pPr algn="l">
              <a:lnSpc>
                <a:spcPts val="3638"/>
              </a:lnSpc>
            </a:pPr>
            <a:r>
              <a:rPr lang="en-US" sz="3400" spc="272" dirty="0">
                <a:solidFill>
                  <a:srgbClr val="FBF1EF"/>
                </a:solidFill>
                <a:latin typeface="Lora"/>
              </a:rPr>
              <a:t>(1.16–21)</a:t>
            </a:r>
          </a:p>
        </p:txBody>
      </p:sp>
      <p:grpSp>
        <p:nvGrpSpPr>
          <p:cNvPr id="21" name="Group 21"/>
          <p:cNvGrpSpPr/>
          <p:nvPr/>
        </p:nvGrpSpPr>
        <p:grpSpPr>
          <a:xfrm>
            <a:off x="6087467" y="6357521"/>
            <a:ext cx="260797" cy="26079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1EF"/>
            </a:solidFill>
          </p:spPr>
        </p:sp>
      </p:grpSp>
      <p:grpSp>
        <p:nvGrpSpPr>
          <p:cNvPr id="23" name="Group 23"/>
          <p:cNvGrpSpPr/>
          <p:nvPr/>
        </p:nvGrpSpPr>
        <p:grpSpPr>
          <a:xfrm>
            <a:off x="6087467" y="7744857"/>
            <a:ext cx="260797" cy="26079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1EF"/>
            </a:solidFill>
          </p:spPr>
        </p:sp>
      </p:grpSp>
      <p:grpSp>
        <p:nvGrpSpPr>
          <p:cNvPr id="25" name="Group 25"/>
          <p:cNvGrpSpPr/>
          <p:nvPr/>
        </p:nvGrpSpPr>
        <p:grpSpPr>
          <a:xfrm>
            <a:off x="6087467" y="9127901"/>
            <a:ext cx="260797" cy="26079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1EF"/>
            </a:solid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30582" b="3058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176074" y="1028700"/>
            <a:ext cx="15935851" cy="8229600"/>
          </a:xfrm>
          <a:prstGeom prst="rect">
            <a:avLst/>
          </a:prstGeom>
          <a:solidFill>
            <a:srgbClr val="FBF1EF"/>
          </a:solidFill>
        </p:spPr>
      </p:sp>
      <p:grpSp>
        <p:nvGrpSpPr>
          <p:cNvPr id="3" name="Group 3"/>
          <p:cNvGrpSpPr/>
          <p:nvPr/>
        </p:nvGrpSpPr>
        <p:grpSpPr>
          <a:xfrm>
            <a:off x="3693174" y="2981301"/>
            <a:ext cx="10901651" cy="4324398"/>
            <a:chOff x="0" y="0"/>
            <a:chExt cx="14535535" cy="5765864"/>
          </a:xfrm>
        </p:grpSpPr>
        <p:sp>
          <p:nvSpPr>
            <p:cNvPr id="4" name="TextBox 4"/>
            <p:cNvSpPr txBox="1"/>
            <p:nvPr/>
          </p:nvSpPr>
          <p:spPr>
            <a:xfrm>
              <a:off x="0" y="1354761"/>
              <a:ext cx="14535535" cy="2366566"/>
            </a:xfrm>
            <a:prstGeom prst="rect">
              <a:avLst/>
            </a:prstGeom>
          </p:spPr>
          <p:txBody>
            <a:bodyPr lIns="0" tIns="0" rIns="0" bIns="0" rtlCol="0" anchor="t">
              <a:spAutoFit/>
            </a:bodyPr>
            <a:lstStyle/>
            <a:p>
              <a:pPr algn="ctr">
                <a:lnSpc>
                  <a:spcPts val="13199"/>
                </a:lnSpc>
              </a:pPr>
              <a:r>
                <a:rPr lang="en-US" sz="11999" spc="719">
                  <a:solidFill>
                    <a:srgbClr val="2D1674"/>
                  </a:solidFill>
                  <a:latin typeface="Josefin Sans Bold"/>
                </a:rPr>
                <a:t>2 Peter 1.1–11</a:t>
              </a:r>
            </a:p>
          </p:txBody>
        </p:sp>
        <p:sp>
          <p:nvSpPr>
            <p:cNvPr id="5" name="TextBox 5"/>
            <p:cNvSpPr txBox="1"/>
            <p:nvPr/>
          </p:nvSpPr>
          <p:spPr>
            <a:xfrm>
              <a:off x="212500" y="0"/>
              <a:ext cx="14110536" cy="642938"/>
            </a:xfrm>
            <a:prstGeom prst="rect">
              <a:avLst/>
            </a:prstGeom>
          </p:spPr>
          <p:txBody>
            <a:bodyPr lIns="0" tIns="0" rIns="0" bIns="0" rtlCol="0" anchor="t">
              <a:spAutoFit/>
            </a:bodyPr>
            <a:lstStyle/>
            <a:p>
              <a:pPr algn="ctr">
                <a:lnSpc>
                  <a:spcPts val="3839"/>
                </a:lnSpc>
              </a:pPr>
              <a:r>
                <a:rPr lang="en-US" sz="3199">
                  <a:solidFill>
                    <a:srgbClr val="2D1674"/>
                  </a:solidFill>
                  <a:latin typeface="Josefin Sans Bold"/>
                </a:rPr>
                <a:t>NEXT CLASS</a:t>
              </a:r>
            </a:p>
          </p:txBody>
        </p:sp>
        <p:sp>
          <p:nvSpPr>
            <p:cNvPr id="6" name="TextBox 6"/>
            <p:cNvSpPr txBox="1"/>
            <p:nvPr/>
          </p:nvSpPr>
          <p:spPr>
            <a:xfrm>
              <a:off x="211631" y="5278264"/>
              <a:ext cx="14112273" cy="487601"/>
            </a:xfrm>
            <a:prstGeom prst="rect">
              <a:avLst/>
            </a:prstGeom>
          </p:spPr>
          <p:txBody>
            <a:bodyPr lIns="0" tIns="0" rIns="0" bIns="0" rtlCol="0" anchor="t">
              <a:spAutoFit/>
            </a:bodyPr>
            <a:lstStyle/>
            <a:p>
              <a:pPr algn="ctr">
                <a:lnSpc>
                  <a:spcPts val="3360"/>
                </a:lnSpc>
              </a:pPr>
              <a:endParaRPr/>
            </a:p>
          </p:txBody>
        </p:sp>
        <p:sp>
          <p:nvSpPr>
            <p:cNvPr id="7" name="TextBox 7"/>
            <p:cNvSpPr txBox="1"/>
            <p:nvPr/>
          </p:nvSpPr>
          <p:spPr>
            <a:xfrm>
              <a:off x="217584" y="4182099"/>
              <a:ext cx="14100366" cy="623120"/>
            </a:xfrm>
            <a:prstGeom prst="rect">
              <a:avLst/>
            </a:prstGeom>
          </p:spPr>
          <p:txBody>
            <a:bodyPr lIns="0" tIns="0" rIns="0" bIns="0" rtlCol="0" anchor="t">
              <a:spAutoFit/>
            </a:bodyPr>
            <a:lstStyle/>
            <a:p>
              <a:pPr algn="ctr">
                <a:lnSpc>
                  <a:spcPts val="3920"/>
                </a:lnSpc>
              </a:pPr>
              <a:r>
                <a:rPr lang="en-US" sz="2800" spc="224">
                  <a:solidFill>
                    <a:srgbClr val="2D1674"/>
                  </a:solidFill>
                  <a:latin typeface="Lora"/>
                </a:rPr>
                <a:t>Begin the text!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387" b="6077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0" y="1028700"/>
            <a:ext cx="7624900" cy="8229600"/>
          </a:xfrm>
          <a:prstGeom prst="rect">
            <a:avLst/>
          </a:prstGeom>
          <a:solidFill>
            <a:srgbClr val="2D1674"/>
          </a:solidFill>
        </p:spPr>
      </p:sp>
      <p:grpSp>
        <p:nvGrpSpPr>
          <p:cNvPr id="3" name="Group 3"/>
          <p:cNvGrpSpPr/>
          <p:nvPr/>
        </p:nvGrpSpPr>
        <p:grpSpPr>
          <a:xfrm>
            <a:off x="1972484" y="4319423"/>
            <a:ext cx="5737332" cy="1648155"/>
            <a:chOff x="0" y="0"/>
            <a:chExt cx="7649776" cy="2197540"/>
          </a:xfrm>
        </p:grpSpPr>
        <p:sp>
          <p:nvSpPr>
            <p:cNvPr id="4" name="TextBox 4"/>
            <p:cNvSpPr txBox="1"/>
            <p:nvPr/>
          </p:nvSpPr>
          <p:spPr>
            <a:xfrm>
              <a:off x="0" y="38100"/>
              <a:ext cx="7649776" cy="1248992"/>
            </a:xfrm>
            <a:prstGeom prst="rect">
              <a:avLst/>
            </a:prstGeom>
          </p:spPr>
          <p:txBody>
            <a:bodyPr lIns="0" tIns="0" rIns="0" bIns="0" rtlCol="0" anchor="t">
              <a:spAutoFit/>
            </a:bodyPr>
            <a:lstStyle/>
            <a:p>
              <a:pPr algn="ctr">
                <a:lnSpc>
                  <a:spcPts val="7039"/>
                </a:lnSpc>
              </a:pPr>
              <a:r>
                <a:rPr lang="en-US" sz="6399" spc="383">
                  <a:solidFill>
                    <a:srgbClr val="FBF1EF"/>
                  </a:solidFill>
                  <a:latin typeface="Josefin Sans Bold"/>
                </a:rPr>
                <a:t>AUTHORSHIP</a:t>
              </a:r>
            </a:p>
          </p:txBody>
        </p:sp>
        <p:sp>
          <p:nvSpPr>
            <p:cNvPr id="5" name="TextBox 5"/>
            <p:cNvSpPr txBox="1"/>
            <p:nvPr/>
          </p:nvSpPr>
          <p:spPr>
            <a:xfrm>
              <a:off x="528884" y="1574420"/>
              <a:ext cx="6592009" cy="623120"/>
            </a:xfrm>
            <a:prstGeom prst="rect">
              <a:avLst/>
            </a:prstGeom>
          </p:spPr>
          <p:txBody>
            <a:bodyPr lIns="0" tIns="0" rIns="0" bIns="0" rtlCol="0" anchor="t">
              <a:spAutoFit/>
            </a:bodyPr>
            <a:lstStyle/>
            <a:p>
              <a:pPr algn="ctr">
                <a:lnSpc>
                  <a:spcPts val="3919"/>
                </a:lnSpc>
              </a:pPr>
              <a:r>
                <a:rPr lang="en-US" sz="2799" spc="223">
                  <a:solidFill>
                    <a:srgbClr val="FBF1EF"/>
                  </a:solidFill>
                  <a:latin typeface="Lora"/>
                </a:rPr>
                <a:t>Who wrote it?</a:t>
              </a:r>
            </a:p>
          </p:txBody>
        </p:sp>
      </p:grpSp>
      <p:sp>
        <p:nvSpPr>
          <p:cNvPr id="6" name="AutoShape 6"/>
          <p:cNvSpPr/>
          <p:nvPr/>
        </p:nvSpPr>
        <p:spPr>
          <a:xfrm>
            <a:off x="9634400" y="1028700"/>
            <a:ext cx="7624900" cy="8229600"/>
          </a:xfrm>
          <a:prstGeom prst="rect">
            <a:avLst/>
          </a:prstGeom>
          <a:solidFill>
            <a:srgbClr val="2D1674"/>
          </a:solidFill>
        </p:spPr>
      </p:sp>
      <p:grpSp>
        <p:nvGrpSpPr>
          <p:cNvPr id="7" name="Group 7"/>
          <p:cNvGrpSpPr/>
          <p:nvPr/>
        </p:nvGrpSpPr>
        <p:grpSpPr>
          <a:xfrm>
            <a:off x="10578184" y="4319423"/>
            <a:ext cx="5737332" cy="1648155"/>
            <a:chOff x="0" y="0"/>
            <a:chExt cx="7649776" cy="2197540"/>
          </a:xfrm>
        </p:grpSpPr>
        <p:sp>
          <p:nvSpPr>
            <p:cNvPr id="8" name="TextBox 8"/>
            <p:cNvSpPr txBox="1"/>
            <p:nvPr/>
          </p:nvSpPr>
          <p:spPr>
            <a:xfrm>
              <a:off x="0" y="38100"/>
              <a:ext cx="7649776" cy="1248992"/>
            </a:xfrm>
            <a:prstGeom prst="rect">
              <a:avLst/>
            </a:prstGeom>
          </p:spPr>
          <p:txBody>
            <a:bodyPr lIns="0" tIns="0" rIns="0" bIns="0" rtlCol="0" anchor="t">
              <a:spAutoFit/>
            </a:bodyPr>
            <a:lstStyle/>
            <a:p>
              <a:pPr algn="ctr">
                <a:lnSpc>
                  <a:spcPts val="7040"/>
                </a:lnSpc>
              </a:pPr>
              <a:r>
                <a:rPr lang="en-US" sz="6400" spc="384">
                  <a:solidFill>
                    <a:srgbClr val="FBF1EF"/>
                  </a:solidFill>
                  <a:latin typeface="Josefin Sans Bold"/>
                </a:rPr>
                <a:t>AUDIENCE</a:t>
              </a:r>
            </a:p>
          </p:txBody>
        </p:sp>
        <p:sp>
          <p:nvSpPr>
            <p:cNvPr id="9" name="TextBox 9"/>
            <p:cNvSpPr txBox="1"/>
            <p:nvPr/>
          </p:nvSpPr>
          <p:spPr>
            <a:xfrm>
              <a:off x="528884" y="1574420"/>
              <a:ext cx="6592009" cy="623120"/>
            </a:xfrm>
            <a:prstGeom prst="rect">
              <a:avLst/>
            </a:prstGeom>
          </p:spPr>
          <p:txBody>
            <a:bodyPr lIns="0" tIns="0" rIns="0" bIns="0" rtlCol="0" anchor="t">
              <a:spAutoFit/>
            </a:bodyPr>
            <a:lstStyle/>
            <a:p>
              <a:pPr algn="ctr">
                <a:lnSpc>
                  <a:spcPts val="3919"/>
                </a:lnSpc>
              </a:pPr>
              <a:r>
                <a:rPr lang="en-US" sz="2800" spc="224">
                  <a:solidFill>
                    <a:srgbClr val="FBF1EF"/>
                  </a:solidFill>
                  <a:latin typeface="Lora"/>
                </a:rPr>
                <a:t>To whom was it written?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43431" y="6457447"/>
            <a:ext cx="4750365" cy="1418274"/>
            <a:chOff x="0" y="0"/>
            <a:chExt cx="6333821" cy="1891033"/>
          </a:xfrm>
        </p:grpSpPr>
        <p:sp>
          <p:nvSpPr>
            <p:cNvPr id="3" name="TextBox 3"/>
            <p:cNvSpPr txBox="1"/>
            <p:nvPr/>
          </p:nvSpPr>
          <p:spPr>
            <a:xfrm>
              <a:off x="148592" y="1014494"/>
              <a:ext cx="6036636" cy="876538"/>
            </a:xfrm>
            <a:prstGeom prst="rect">
              <a:avLst/>
            </a:prstGeom>
          </p:spPr>
          <p:txBody>
            <a:bodyPr lIns="0" tIns="0" rIns="0" bIns="0" rtlCol="0" anchor="t">
              <a:spAutoFit/>
            </a:bodyPr>
            <a:lstStyle/>
            <a:p>
              <a:pPr algn="ctr">
                <a:lnSpc>
                  <a:spcPts val="2700"/>
                </a:lnSpc>
              </a:pPr>
              <a:r>
                <a:rPr lang="en-US" sz="1800">
                  <a:solidFill>
                    <a:srgbClr val="2D1674"/>
                  </a:solidFill>
                  <a:latin typeface="Lora"/>
                </a:rPr>
                <a:t>What is </a:t>
              </a:r>
              <a:r>
                <a:rPr lang="en-US" sz="1800">
                  <a:solidFill>
                    <a:srgbClr val="2D1674"/>
                  </a:solidFill>
                  <a:latin typeface="Lora Italics"/>
                </a:rPr>
                <a:t>in</a:t>
              </a:r>
              <a:r>
                <a:rPr lang="en-US" sz="1800">
                  <a:solidFill>
                    <a:srgbClr val="2D1674"/>
                  </a:solidFill>
                  <a:latin typeface="Lora"/>
                </a:rPr>
                <a:t> the Bible itself: its words, its concepts, its language, its style</a:t>
              </a:r>
            </a:p>
          </p:txBody>
        </p:sp>
        <p:sp>
          <p:nvSpPr>
            <p:cNvPr id="4" name="TextBox 4"/>
            <p:cNvSpPr txBox="1"/>
            <p:nvPr/>
          </p:nvSpPr>
          <p:spPr>
            <a:xfrm>
              <a:off x="0" y="-57150"/>
              <a:ext cx="6333821" cy="623120"/>
            </a:xfrm>
            <a:prstGeom prst="rect">
              <a:avLst/>
            </a:prstGeom>
          </p:spPr>
          <p:txBody>
            <a:bodyPr lIns="0" tIns="0" rIns="0" bIns="0" rtlCol="0" anchor="t">
              <a:spAutoFit/>
            </a:bodyPr>
            <a:lstStyle/>
            <a:p>
              <a:pPr algn="ctr">
                <a:lnSpc>
                  <a:spcPts val="3920"/>
                </a:lnSpc>
              </a:pPr>
              <a:r>
                <a:rPr lang="en-US" sz="2800" spc="224">
                  <a:solidFill>
                    <a:srgbClr val="2D1674"/>
                  </a:solidFill>
                  <a:latin typeface="Lora"/>
                </a:rPr>
                <a:t>Internal Evidence</a:t>
              </a:r>
            </a:p>
          </p:txBody>
        </p:sp>
      </p:grpSp>
      <p:sp>
        <p:nvSpPr>
          <p:cNvPr id="5" name="TextBox 5"/>
          <p:cNvSpPr txBox="1"/>
          <p:nvPr/>
        </p:nvSpPr>
        <p:spPr>
          <a:xfrm>
            <a:off x="1028700" y="973485"/>
            <a:ext cx="13634741" cy="862905"/>
          </a:xfrm>
          <a:prstGeom prst="rect">
            <a:avLst/>
          </a:prstGeom>
        </p:spPr>
        <p:txBody>
          <a:bodyPr lIns="0" tIns="0" rIns="0" bIns="0" rtlCol="0" anchor="t">
            <a:spAutoFit/>
          </a:bodyPr>
          <a:lstStyle/>
          <a:p>
            <a:pPr algn="l">
              <a:lnSpc>
                <a:spcPts val="6719"/>
              </a:lnSpc>
            </a:pPr>
            <a:r>
              <a:rPr lang="en-US" sz="5599" spc="363">
                <a:solidFill>
                  <a:srgbClr val="2D1674"/>
                </a:solidFill>
                <a:latin typeface="Josefin Sans"/>
              </a:rPr>
              <a:t>Authorship: Weighing the Evidence</a:t>
            </a:r>
          </a:p>
        </p:txBody>
      </p:sp>
      <p:pic>
        <p:nvPicPr>
          <p:cNvPr id="6" name="Picture 6"/>
          <p:cNvPicPr>
            <a:picLocks noChangeAspect="1"/>
          </p:cNvPicPr>
          <p:nvPr/>
        </p:nvPicPr>
        <p:blipFill>
          <a:blip r:embed="rId2"/>
          <a:srcRect t="7631" b="54546"/>
          <a:stretch>
            <a:fillRect/>
          </a:stretch>
        </p:blipFill>
        <p:spPr>
          <a:xfrm>
            <a:off x="1042947" y="3608445"/>
            <a:ext cx="4751334" cy="2408111"/>
          </a:xfrm>
          <a:prstGeom prst="rect">
            <a:avLst/>
          </a:prstGeom>
        </p:spPr>
      </p:pic>
      <p:grpSp>
        <p:nvGrpSpPr>
          <p:cNvPr id="7" name="Group 7"/>
          <p:cNvGrpSpPr/>
          <p:nvPr/>
        </p:nvGrpSpPr>
        <p:grpSpPr>
          <a:xfrm>
            <a:off x="6768817" y="6457447"/>
            <a:ext cx="4750365" cy="1657094"/>
            <a:chOff x="0" y="0"/>
            <a:chExt cx="6333821" cy="2209459"/>
          </a:xfrm>
        </p:grpSpPr>
        <p:sp>
          <p:nvSpPr>
            <p:cNvPr id="8" name="TextBox 8"/>
            <p:cNvSpPr txBox="1"/>
            <p:nvPr/>
          </p:nvSpPr>
          <p:spPr>
            <a:xfrm>
              <a:off x="148592" y="952159"/>
              <a:ext cx="6036636" cy="1257300"/>
            </a:xfrm>
            <a:prstGeom prst="rect">
              <a:avLst/>
            </a:prstGeom>
          </p:spPr>
          <p:txBody>
            <a:bodyPr lIns="0" tIns="0" rIns="0" bIns="0" rtlCol="0" anchor="t">
              <a:spAutoFit/>
            </a:bodyPr>
            <a:lstStyle/>
            <a:p>
              <a:pPr algn="ctr">
                <a:lnSpc>
                  <a:spcPts val="2531"/>
                </a:lnSpc>
              </a:pPr>
              <a:r>
                <a:rPr lang="en-US" sz="1687">
                  <a:solidFill>
                    <a:srgbClr val="2D1674"/>
                  </a:solidFill>
                  <a:latin typeface="Lora"/>
                </a:rPr>
                <a:t>What's </a:t>
              </a:r>
              <a:r>
                <a:rPr lang="en-US" sz="1687">
                  <a:solidFill>
                    <a:srgbClr val="2D1674"/>
                  </a:solidFill>
                  <a:latin typeface="Lora Italics"/>
                </a:rPr>
                <a:t>outside</a:t>
              </a:r>
              <a:r>
                <a:rPr lang="en-US" sz="1687">
                  <a:solidFill>
                    <a:srgbClr val="2D1674"/>
                  </a:solidFill>
                  <a:latin typeface="Lora"/>
                </a:rPr>
                <a:t> the Bible: what the early church says, what history says, what other authors say</a:t>
              </a:r>
            </a:p>
          </p:txBody>
        </p:sp>
        <p:sp>
          <p:nvSpPr>
            <p:cNvPr id="9" name="TextBox 9"/>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External Evidence</a:t>
              </a:r>
            </a:p>
          </p:txBody>
        </p:sp>
      </p:grpSp>
      <p:pic>
        <p:nvPicPr>
          <p:cNvPr id="10" name="Picture 10"/>
          <p:cNvPicPr>
            <a:picLocks noChangeAspect="1"/>
          </p:cNvPicPr>
          <p:nvPr/>
        </p:nvPicPr>
        <p:blipFill>
          <a:blip r:embed="rId3"/>
          <a:srcRect t="8970" b="48709"/>
          <a:stretch>
            <a:fillRect/>
          </a:stretch>
        </p:blipFill>
        <p:spPr>
          <a:xfrm>
            <a:off x="6768333" y="3608445"/>
            <a:ext cx="4751334" cy="2408111"/>
          </a:xfrm>
          <a:prstGeom prst="rect">
            <a:avLst/>
          </a:prstGeom>
        </p:spPr>
      </p:pic>
      <p:grpSp>
        <p:nvGrpSpPr>
          <p:cNvPr id="11" name="Group 11"/>
          <p:cNvGrpSpPr/>
          <p:nvPr/>
        </p:nvGrpSpPr>
        <p:grpSpPr>
          <a:xfrm>
            <a:off x="12494204" y="6457447"/>
            <a:ext cx="4750365" cy="1335625"/>
            <a:chOff x="0" y="0"/>
            <a:chExt cx="6333821" cy="1780834"/>
          </a:xfrm>
        </p:grpSpPr>
        <p:sp>
          <p:nvSpPr>
            <p:cNvPr id="12" name="TextBox 12"/>
            <p:cNvSpPr txBox="1"/>
            <p:nvPr/>
          </p:nvSpPr>
          <p:spPr>
            <a:xfrm>
              <a:off x="148592" y="952159"/>
              <a:ext cx="6036636" cy="828675"/>
            </a:xfrm>
            <a:prstGeom prst="rect">
              <a:avLst/>
            </a:prstGeom>
          </p:spPr>
          <p:txBody>
            <a:bodyPr lIns="0" tIns="0" rIns="0" bIns="0" rtlCol="0" anchor="t">
              <a:spAutoFit/>
            </a:bodyPr>
            <a:lstStyle/>
            <a:p>
              <a:pPr algn="ctr">
                <a:lnSpc>
                  <a:spcPts val="2531"/>
                </a:lnSpc>
              </a:pPr>
              <a:r>
                <a:rPr lang="en-US" sz="1687">
                  <a:solidFill>
                    <a:srgbClr val="2D1674"/>
                  </a:solidFill>
                  <a:latin typeface="Lora"/>
                </a:rPr>
                <a:t>How do </a:t>
              </a:r>
              <a:r>
                <a:rPr lang="en-US" sz="1687">
                  <a:solidFill>
                    <a:srgbClr val="2D1674"/>
                  </a:solidFill>
                  <a:latin typeface="Lora Italics"/>
                </a:rPr>
                <a:t>we</a:t>
              </a:r>
              <a:r>
                <a:rPr lang="en-US" sz="1687">
                  <a:solidFill>
                    <a:srgbClr val="2D1674"/>
                  </a:solidFill>
                  <a:latin typeface="Lora"/>
                </a:rPr>
                <a:t> interpret what we've got? What do we think is stronger? </a:t>
              </a:r>
            </a:p>
          </p:txBody>
        </p:sp>
        <p:sp>
          <p:nvSpPr>
            <p:cNvPr id="13" name="TextBox 13"/>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Weighing the Evidence</a:t>
              </a:r>
            </a:p>
          </p:txBody>
        </p:sp>
      </p:grpSp>
      <p:pic>
        <p:nvPicPr>
          <p:cNvPr id="14" name="Picture 14"/>
          <p:cNvPicPr>
            <a:picLocks noChangeAspect="1"/>
          </p:cNvPicPr>
          <p:nvPr/>
        </p:nvPicPr>
        <p:blipFill>
          <a:blip r:embed="rId4"/>
          <a:srcRect t="18618" b="41056"/>
          <a:stretch>
            <a:fillRect/>
          </a:stretch>
        </p:blipFill>
        <p:spPr>
          <a:xfrm>
            <a:off x="12493720" y="3608445"/>
            <a:ext cx="4751334" cy="2408111"/>
          </a:xfrm>
          <a:prstGeom prst="rect">
            <a:avLst/>
          </a:prstGeom>
        </p:spPr>
      </p:pic>
      <p:grpSp>
        <p:nvGrpSpPr>
          <p:cNvPr id="15" name="Group 15"/>
          <p:cNvGrpSpPr/>
          <p:nvPr/>
        </p:nvGrpSpPr>
        <p:grpSpPr>
          <a:xfrm>
            <a:off x="-338435" y="9553426"/>
            <a:ext cx="18964870" cy="1151483"/>
            <a:chOff x="0" y="0"/>
            <a:chExt cx="25286494" cy="1535311"/>
          </a:xfrm>
        </p:grpSpPr>
        <p:sp>
          <p:nvSpPr>
            <p:cNvPr id="16" name="AutoShape 16"/>
            <p:cNvSpPr/>
            <p:nvPr/>
          </p:nvSpPr>
          <p:spPr>
            <a:xfrm>
              <a:off x="0" y="0"/>
              <a:ext cx="25286494" cy="1535311"/>
            </a:xfrm>
            <a:prstGeom prst="rect">
              <a:avLst/>
            </a:prstGeom>
            <a:solidFill>
              <a:srgbClr val="2D1674"/>
            </a:solidFill>
          </p:spPr>
        </p:sp>
        <p:sp>
          <p:nvSpPr>
            <p:cNvPr id="17" name="TextBox 17"/>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Summer 2020</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94590"/>
            <a:ext cx="13158692" cy="1704114"/>
            <a:chOff x="0" y="0"/>
            <a:chExt cx="17544923" cy="2272152"/>
          </a:xfrm>
        </p:grpSpPr>
        <p:sp>
          <p:nvSpPr>
            <p:cNvPr id="3" name="TextBox 3"/>
            <p:cNvSpPr txBox="1"/>
            <p:nvPr/>
          </p:nvSpPr>
          <p:spPr>
            <a:xfrm>
              <a:off x="0" y="38100"/>
              <a:ext cx="17544923" cy="1248992"/>
            </a:xfrm>
            <a:prstGeom prst="rect">
              <a:avLst/>
            </a:prstGeom>
          </p:spPr>
          <p:txBody>
            <a:bodyPr lIns="0" tIns="0" rIns="0" bIns="0" rtlCol="0" anchor="t">
              <a:spAutoFit/>
            </a:bodyPr>
            <a:lstStyle/>
            <a:p>
              <a:pPr algn="l">
                <a:lnSpc>
                  <a:spcPts val="7039"/>
                </a:lnSpc>
              </a:pPr>
              <a:r>
                <a:rPr lang="en-US" sz="6399" spc="383">
                  <a:solidFill>
                    <a:srgbClr val="2D1674"/>
                  </a:solidFill>
                  <a:latin typeface="Josefin Sans Bold"/>
                </a:rPr>
                <a:t>ANCIENT TESTIMONY</a:t>
              </a:r>
            </a:p>
          </p:txBody>
        </p:sp>
        <p:sp>
          <p:nvSpPr>
            <p:cNvPr id="4" name="TextBox 4"/>
            <p:cNvSpPr txBox="1"/>
            <p:nvPr/>
          </p:nvSpPr>
          <p:spPr>
            <a:xfrm>
              <a:off x="0" y="1629215"/>
              <a:ext cx="15868523" cy="642938"/>
            </a:xfrm>
            <a:prstGeom prst="rect">
              <a:avLst/>
            </a:prstGeom>
          </p:spPr>
          <p:txBody>
            <a:bodyPr lIns="0" tIns="0" rIns="0" bIns="0" rtlCol="0" anchor="t">
              <a:spAutoFit/>
            </a:bodyPr>
            <a:lstStyle/>
            <a:p>
              <a:pPr algn="l">
                <a:lnSpc>
                  <a:spcPts val="3839"/>
                </a:lnSpc>
              </a:pPr>
              <a:r>
                <a:rPr lang="en-US" sz="3199">
                  <a:solidFill>
                    <a:srgbClr val="2D1674"/>
                  </a:solidFill>
                  <a:latin typeface="Josefin Sans Bold"/>
                </a:rPr>
                <a:t>THE EARLIEST DISCUSSION OF 2 PETER</a:t>
              </a:r>
            </a:p>
          </p:txBody>
        </p:sp>
      </p:grpSp>
      <p:grpSp>
        <p:nvGrpSpPr>
          <p:cNvPr id="5" name="Group 5"/>
          <p:cNvGrpSpPr/>
          <p:nvPr/>
        </p:nvGrpSpPr>
        <p:grpSpPr>
          <a:xfrm>
            <a:off x="1028700" y="4413626"/>
            <a:ext cx="4473678" cy="3563793"/>
            <a:chOff x="0" y="0"/>
            <a:chExt cx="5964904" cy="4751724"/>
          </a:xfrm>
        </p:grpSpPr>
        <p:sp>
          <p:nvSpPr>
            <p:cNvPr id="6" name="TextBox 6"/>
            <p:cNvSpPr txBox="1"/>
            <p:nvPr/>
          </p:nvSpPr>
          <p:spPr>
            <a:xfrm>
              <a:off x="0" y="942280"/>
              <a:ext cx="5961729" cy="3809444"/>
            </a:xfrm>
            <a:prstGeom prst="rect">
              <a:avLst/>
            </a:prstGeom>
          </p:spPr>
          <p:txBody>
            <a:bodyPr lIns="0" tIns="0" rIns="0" bIns="0" rtlCol="0" anchor="t">
              <a:spAutoFit/>
            </a:bodyPr>
            <a:lstStyle/>
            <a:p>
              <a:pPr>
                <a:lnSpc>
                  <a:spcPts val="3360"/>
                </a:lnSpc>
              </a:pPr>
              <a:r>
                <a:rPr lang="en-US" sz="2100" spc="105">
                  <a:solidFill>
                    <a:srgbClr val="2D1674"/>
                  </a:solidFill>
                  <a:latin typeface="Lora"/>
                </a:rPr>
                <a:t>But Peter, upon whom the church of Christ is built, against which the gates of hell shall not prevail, has left one epistle undisputed. Suppose, also, the second was left by him for on this there is some doubt.</a:t>
              </a:r>
            </a:p>
          </p:txBody>
        </p:sp>
        <p:sp>
          <p:nvSpPr>
            <p:cNvPr id="7" name="TextBox 7"/>
            <p:cNvSpPr txBox="1"/>
            <p:nvPr/>
          </p:nvSpPr>
          <p:spPr>
            <a:xfrm>
              <a:off x="0" y="-57150"/>
              <a:ext cx="5964904" cy="623120"/>
            </a:xfrm>
            <a:prstGeom prst="rect">
              <a:avLst/>
            </a:prstGeom>
          </p:spPr>
          <p:txBody>
            <a:bodyPr lIns="0" tIns="0" rIns="0" bIns="0" rtlCol="0" anchor="t">
              <a:spAutoFit/>
            </a:bodyPr>
            <a:lstStyle/>
            <a:p>
              <a:pPr algn="l">
                <a:lnSpc>
                  <a:spcPts val="3920"/>
                </a:lnSpc>
              </a:pPr>
              <a:r>
                <a:rPr lang="en-US" sz="2800" spc="224">
                  <a:solidFill>
                    <a:srgbClr val="2D1674"/>
                  </a:solidFill>
                  <a:latin typeface="Lora"/>
                </a:rPr>
                <a:t>Origen (AD 185–254)</a:t>
              </a:r>
            </a:p>
          </p:txBody>
        </p:sp>
      </p:grpSp>
      <p:grpSp>
        <p:nvGrpSpPr>
          <p:cNvPr id="8" name="Group 8"/>
          <p:cNvGrpSpPr/>
          <p:nvPr/>
        </p:nvGrpSpPr>
        <p:grpSpPr>
          <a:xfrm>
            <a:off x="-338435" y="9553426"/>
            <a:ext cx="18964870" cy="1151483"/>
            <a:chOff x="0" y="0"/>
            <a:chExt cx="25286494" cy="1535311"/>
          </a:xfrm>
        </p:grpSpPr>
        <p:sp>
          <p:nvSpPr>
            <p:cNvPr id="9" name="AutoShape 9"/>
            <p:cNvSpPr/>
            <p:nvPr/>
          </p:nvSpPr>
          <p:spPr>
            <a:xfrm>
              <a:off x="0" y="0"/>
              <a:ext cx="25286494" cy="1535311"/>
            </a:xfrm>
            <a:prstGeom prst="rect">
              <a:avLst/>
            </a:prstGeom>
            <a:solidFill>
              <a:srgbClr val="2D1674"/>
            </a:solidFill>
          </p:spPr>
        </p:sp>
        <p:sp>
          <p:nvSpPr>
            <p:cNvPr id="10" name="TextBox 10"/>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2020</a:t>
              </a:r>
            </a:p>
          </p:txBody>
        </p:sp>
      </p:grpSp>
      <p:grpSp>
        <p:nvGrpSpPr>
          <p:cNvPr id="11" name="Group 11"/>
          <p:cNvGrpSpPr/>
          <p:nvPr/>
        </p:nvGrpSpPr>
        <p:grpSpPr>
          <a:xfrm>
            <a:off x="6531078" y="4413626"/>
            <a:ext cx="4473678" cy="4394254"/>
            <a:chOff x="0" y="0"/>
            <a:chExt cx="5964904" cy="5859006"/>
          </a:xfrm>
        </p:grpSpPr>
        <p:sp>
          <p:nvSpPr>
            <p:cNvPr id="12" name="TextBox 12"/>
            <p:cNvSpPr txBox="1"/>
            <p:nvPr/>
          </p:nvSpPr>
          <p:spPr>
            <a:xfrm>
              <a:off x="0" y="942280"/>
              <a:ext cx="5961729" cy="4916726"/>
            </a:xfrm>
            <a:prstGeom prst="rect">
              <a:avLst/>
            </a:prstGeom>
          </p:spPr>
          <p:txBody>
            <a:bodyPr lIns="0" tIns="0" rIns="0" bIns="0" rtlCol="0" anchor="t">
              <a:spAutoFit/>
            </a:bodyPr>
            <a:lstStyle/>
            <a:p>
              <a:pPr>
                <a:lnSpc>
                  <a:spcPts val="3360"/>
                </a:lnSpc>
              </a:pPr>
              <a:r>
                <a:rPr lang="en-US" sz="2100" spc="105">
                  <a:solidFill>
                    <a:srgbClr val="2D1674"/>
                  </a:solidFill>
                  <a:latin typeface="Lora"/>
                </a:rPr>
                <a:t>One of Peter's epistles (called "first") is acknowledged as genuine... But that which is called the second, we have not, indeed, understood to be embodied with the sacred books, yet as it appeared useful to many, it was studiously read with the other writings.</a:t>
              </a:r>
            </a:p>
          </p:txBody>
        </p:sp>
        <p:sp>
          <p:nvSpPr>
            <p:cNvPr id="13" name="TextBox 13"/>
            <p:cNvSpPr txBox="1"/>
            <p:nvPr/>
          </p:nvSpPr>
          <p:spPr>
            <a:xfrm>
              <a:off x="0" y="-57150"/>
              <a:ext cx="5964904" cy="623120"/>
            </a:xfrm>
            <a:prstGeom prst="rect">
              <a:avLst/>
            </a:prstGeom>
          </p:spPr>
          <p:txBody>
            <a:bodyPr lIns="0" tIns="0" rIns="0" bIns="0" rtlCol="0" anchor="t">
              <a:spAutoFit/>
            </a:bodyPr>
            <a:lstStyle/>
            <a:p>
              <a:pPr algn="l">
                <a:lnSpc>
                  <a:spcPts val="3920"/>
                </a:lnSpc>
              </a:pPr>
              <a:r>
                <a:rPr lang="en-US" sz="2800" spc="224">
                  <a:solidFill>
                    <a:srgbClr val="2D1674"/>
                  </a:solidFill>
                  <a:latin typeface="Lora"/>
                </a:rPr>
                <a:t>Eusebius (AD 260–340)</a:t>
              </a:r>
            </a:p>
          </p:txBody>
        </p:sp>
      </p:grpSp>
      <p:grpSp>
        <p:nvGrpSpPr>
          <p:cNvPr id="14" name="Group 14"/>
          <p:cNvGrpSpPr/>
          <p:nvPr/>
        </p:nvGrpSpPr>
        <p:grpSpPr>
          <a:xfrm>
            <a:off x="12036229" y="4413626"/>
            <a:ext cx="4473678" cy="3563793"/>
            <a:chOff x="0" y="0"/>
            <a:chExt cx="5964904" cy="4751724"/>
          </a:xfrm>
        </p:grpSpPr>
        <p:sp>
          <p:nvSpPr>
            <p:cNvPr id="15" name="TextBox 15"/>
            <p:cNvSpPr txBox="1"/>
            <p:nvPr/>
          </p:nvSpPr>
          <p:spPr>
            <a:xfrm>
              <a:off x="0" y="942280"/>
              <a:ext cx="5961729" cy="3809444"/>
            </a:xfrm>
            <a:prstGeom prst="rect">
              <a:avLst/>
            </a:prstGeom>
          </p:spPr>
          <p:txBody>
            <a:bodyPr lIns="0" tIns="0" rIns="0" bIns="0" rtlCol="0" anchor="t">
              <a:spAutoFit/>
            </a:bodyPr>
            <a:lstStyle/>
            <a:p>
              <a:pPr>
                <a:lnSpc>
                  <a:spcPts val="3360"/>
                </a:lnSpc>
              </a:pPr>
              <a:r>
                <a:rPr lang="en-US" sz="2100" spc="105">
                  <a:solidFill>
                    <a:srgbClr val="2D1674"/>
                  </a:solidFill>
                  <a:latin typeface="Lora"/>
                </a:rPr>
                <a:t> Also we see that the two epistles attributed to Saint Peter have different styles and turn phrases differently, by which it is discerned that it was sometimes necessary for him to use different interpreters.</a:t>
              </a:r>
            </a:p>
          </p:txBody>
        </p:sp>
        <p:sp>
          <p:nvSpPr>
            <p:cNvPr id="16" name="TextBox 16"/>
            <p:cNvSpPr txBox="1"/>
            <p:nvPr/>
          </p:nvSpPr>
          <p:spPr>
            <a:xfrm>
              <a:off x="0" y="-57150"/>
              <a:ext cx="5964904" cy="623120"/>
            </a:xfrm>
            <a:prstGeom prst="rect">
              <a:avLst/>
            </a:prstGeom>
          </p:spPr>
          <p:txBody>
            <a:bodyPr lIns="0" tIns="0" rIns="0" bIns="0" rtlCol="0" anchor="t">
              <a:spAutoFit/>
            </a:bodyPr>
            <a:lstStyle/>
            <a:p>
              <a:pPr algn="l">
                <a:lnSpc>
                  <a:spcPts val="3920"/>
                </a:lnSpc>
              </a:pPr>
              <a:r>
                <a:rPr lang="en-US" sz="2800" spc="224">
                  <a:solidFill>
                    <a:srgbClr val="2D1674"/>
                  </a:solidFill>
                  <a:latin typeface="Lora"/>
                </a:rPr>
                <a:t>Jerome (AD 327–420)</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43431" y="6457447"/>
            <a:ext cx="4750365" cy="1418274"/>
            <a:chOff x="0" y="0"/>
            <a:chExt cx="6333821" cy="1891033"/>
          </a:xfrm>
        </p:grpSpPr>
        <p:sp>
          <p:nvSpPr>
            <p:cNvPr id="3" name="TextBox 3"/>
            <p:cNvSpPr txBox="1"/>
            <p:nvPr/>
          </p:nvSpPr>
          <p:spPr>
            <a:xfrm>
              <a:off x="148592" y="1014494"/>
              <a:ext cx="6036636" cy="876538"/>
            </a:xfrm>
            <a:prstGeom prst="rect">
              <a:avLst/>
            </a:prstGeom>
          </p:spPr>
          <p:txBody>
            <a:bodyPr lIns="0" tIns="0" rIns="0" bIns="0" rtlCol="0" anchor="t">
              <a:spAutoFit/>
            </a:bodyPr>
            <a:lstStyle/>
            <a:p>
              <a:pPr algn="ctr">
                <a:lnSpc>
                  <a:spcPts val="2700"/>
                </a:lnSpc>
              </a:pPr>
              <a:r>
                <a:rPr lang="en-US" sz="1800">
                  <a:solidFill>
                    <a:srgbClr val="2D1674"/>
                  </a:solidFill>
                  <a:latin typeface="Lora"/>
                </a:rPr>
                <a:t>None of the problems are proof Peter </a:t>
              </a:r>
              <a:r>
                <a:rPr lang="en-US" sz="1800">
                  <a:solidFill>
                    <a:srgbClr val="2D1674"/>
                  </a:solidFill>
                  <a:latin typeface="Lora Italics"/>
                </a:rPr>
                <a:t>couldn't</a:t>
              </a:r>
              <a:r>
                <a:rPr lang="en-US" sz="1800">
                  <a:solidFill>
                    <a:srgbClr val="2D1674"/>
                  </a:solidFill>
                  <a:latin typeface="Lora"/>
                </a:rPr>
                <a:t> have written the epistle</a:t>
              </a:r>
            </a:p>
          </p:txBody>
        </p:sp>
        <p:sp>
          <p:nvSpPr>
            <p:cNvPr id="4" name="TextBox 4"/>
            <p:cNvSpPr txBox="1"/>
            <p:nvPr/>
          </p:nvSpPr>
          <p:spPr>
            <a:xfrm>
              <a:off x="0" y="-57150"/>
              <a:ext cx="6333821" cy="623120"/>
            </a:xfrm>
            <a:prstGeom prst="rect">
              <a:avLst/>
            </a:prstGeom>
          </p:spPr>
          <p:txBody>
            <a:bodyPr lIns="0" tIns="0" rIns="0" bIns="0" rtlCol="0" anchor="t">
              <a:spAutoFit/>
            </a:bodyPr>
            <a:lstStyle/>
            <a:p>
              <a:pPr algn="ctr">
                <a:lnSpc>
                  <a:spcPts val="3920"/>
                </a:lnSpc>
              </a:pPr>
              <a:r>
                <a:rPr lang="en-US" sz="2800" spc="224">
                  <a:solidFill>
                    <a:srgbClr val="2D1674"/>
                  </a:solidFill>
                  <a:latin typeface="Lora"/>
                </a:rPr>
                <a:t>Peter Wrote It!</a:t>
              </a:r>
            </a:p>
          </p:txBody>
        </p:sp>
      </p:grpSp>
      <p:sp>
        <p:nvSpPr>
          <p:cNvPr id="5" name="TextBox 5"/>
          <p:cNvSpPr txBox="1"/>
          <p:nvPr/>
        </p:nvSpPr>
        <p:spPr>
          <a:xfrm>
            <a:off x="1028700" y="973485"/>
            <a:ext cx="13634741" cy="862905"/>
          </a:xfrm>
          <a:prstGeom prst="rect">
            <a:avLst/>
          </a:prstGeom>
        </p:spPr>
        <p:txBody>
          <a:bodyPr lIns="0" tIns="0" rIns="0" bIns="0" rtlCol="0" anchor="t">
            <a:spAutoFit/>
          </a:bodyPr>
          <a:lstStyle/>
          <a:p>
            <a:pPr algn="l">
              <a:lnSpc>
                <a:spcPts val="6719"/>
              </a:lnSpc>
            </a:pPr>
            <a:r>
              <a:rPr lang="en-US" sz="5599" spc="363">
                <a:solidFill>
                  <a:srgbClr val="2D1674"/>
                </a:solidFill>
                <a:latin typeface="Josefin Sans"/>
              </a:rPr>
              <a:t>What are our Options?</a:t>
            </a:r>
          </a:p>
        </p:txBody>
      </p:sp>
      <p:pic>
        <p:nvPicPr>
          <p:cNvPr id="6" name="Picture 6"/>
          <p:cNvPicPr>
            <a:picLocks noChangeAspect="1"/>
          </p:cNvPicPr>
          <p:nvPr/>
        </p:nvPicPr>
        <p:blipFill>
          <a:blip r:embed="rId2"/>
          <a:srcRect t="7989" b="49690"/>
          <a:stretch>
            <a:fillRect/>
          </a:stretch>
        </p:blipFill>
        <p:spPr>
          <a:xfrm>
            <a:off x="1042947" y="3608445"/>
            <a:ext cx="4751334" cy="2408111"/>
          </a:xfrm>
          <a:prstGeom prst="rect">
            <a:avLst/>
          </a:prstGeom>
        </p:spPr>
      </p:pic>
      <p:grpSp>
        <p:nvGrpSpPr>
          <p:cNvPr id="7" name="Group 7"/>
          <p:cNvGrpSpPr/>
          <p:nvPr/>
        </p:nvGrpSpPr>
        <p:grpSpPr>
          <a:xfrm>
            <a:off x="6768817" y="6457447"/>
            <a:ext cx="4750365" cy="1335625"/>
            <a:chOff x="0" y="0"/>
            <a:chExt cx="6333821" cy="1780834"/>
          </a:xfrm>
        </p:grpSpPr>
        <p:sp>
          <p:nvSpPr>
            <p:cNvPr id="8" name="TextBox 8"/>
            <p:cNvSpPr txBox="1"/>
            <p:nvPr/>
          </p:nvSpPr>
          <p:spPr>
            <a:xfrm>
              <a:off x="148592" y="952159"/>
              <a:ext cx="6036636" cy="828675"/>
            </a:xfrm>
            <a:prstGeom prst="rect">
              <a:avLst/>
            </a:prstGeom>
          </p:spPr>
          <p:txBody>
            <a:bodyPr lIns="0" tIns="0" rIns="0" bIns="0" rtlCol="0" anchor="t">
              <a:spAutoFit/>
            </a:bodyPr>
            <a:lstStyle/>
            <a:p>
              <a:pPr algn="ctr">
                <a:lnSpc>
                  <a:spcPts val="2531"/>
                </a:lnSpc>
              </a:pPr>
              <a:r>
                <a:rPr lang="en-US" sz="1687">
                  <a:solidFill>
                    <a:srgbClr val="2D1674"/>
                  </a:solidFill>
                  <a:latin typeface="Lora"/>
                </a:rPr>
                <a:t>None of evidences are proof Peter </a:t>
              </a:r>
              <a:r>
                <a:rPr lang="en-US" sz="1687">
                  <a:solidFill>
                    <a:srgbClr val="2D1674"/>
                  </a:solidFill>
                  <a:latin typeface="Lora Italics"/>
                </a:rPr>
                <a:t>did</a:t>
              </a:r>
              <a:r>
                <a:rPr lang="en-US" sz="1687">
                  <a:solidFill>
                    <a:srgbClr val="2D1674"/>
                  </a:solidFill>
                  <a:latin typeface="Lora"/>
                </a:rPr>
                <a:t> write the epistles</a:t>
              </a:r>
            </a:p>
          </p:txBody>
        </p:sp>
        <p:sp>
          <p:nvSpPr>
            <p:cNvPr id="9" name="TextBox 9"/>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Peter Didn't Write It!</a:t>
              </a:r>
            </a:p>
          </p:txBody>
        </p:sp>
      </p:grpSp>
      <p:pic>
        <p:nvPicPr>
          <p:cNvPr id="10" name="Picture 10"/>
          <p:cNvPicPr>
            <a:picLocks noChangeAspect="1"/>
          </p:cNvPicPr>
          <p:nvPr/>
        </p:nvPicPr>
        <p:blipFill>
          <a:blip r:embed="rId3"/>
          <a:srcRect t="16047" b="43627"/>
          <a:stretch>
            <a:fillRect/>
          </a:stretch>
        </p:blipFill>
        <p:spPr>
          <a:xfrm>
            <a:off x="6768333" y="3608445"/>
            <a:ext cx="4751334" cy="2408111"/>
          </a:xfrm>
          <a:prstGeom prst="rect">
            <a:avLst/>
          </a:prstGeom>
        </p:spPr>
      </p:pic>
      <p:grpSp>
        <p:nvGrpSpPr>
          <p:cNvPr id="11" name="Group 11"/>
          <p:cNvGrpSpPr/>
          <p:nvPr/>
        </p:nvGrpSpPr>
        <p:grpSpPr>
          <a:xfrm>
            <a:off x="12494204" y="6457447"/>
            <a:ext cx="4750365" cy="1014156"/>
            <a:chOff x="0" y="0"/>
            <a:chExt cx="6333821" cy="1352209"/>
          </a:xfrm>
        </p:grpSpPr>
        <p:sp>
          <p:nvSpPr>
            <p:cNvPr id="12" name="TextBox 12"/>
            <p:cNvSpPr txBox="1"/>
            <p:nvPr/>
          </p:nvSpPr>
          <p:spPr>
            <a:xfrm>
              <a:off x="148592" y="952159"/>
              <a:ext cx="6036636" cy="400050"/>
            </a:xfrm>
            <a:prstGeom prst="rect">
              <a:avLst/>
            </a:prstGeom>
          </p:spPr>
          <p:txBody>
            <a:bodyPr lIns="0" tIns="0" rIns="0" bIns="0" rtlCol="0" anchor="t">
              <a:spAutoFit/>
            </a:bodyPr>
            <a:lstStyle/>
            <a:p>
              <a:pPr algn="ctr">
                <a:lnSpc>
                  <a:spcPts val="2531"/>
                </a:lnSpc>
              </a:pPr>
              <a:r>
                <a:rPr lang="en-US" sz="1687">
                  <a:solidFill>
                    <a:srgbClr val="2D1674"/>
                  </a:solidFill>
                  <a:latin typeface="Lora"/>
                </a:rPr>
                <a:t>What if... both were true?</a:t>
              </a:r>
            </a:p>
          </p:txBody>
        </p:sp>
        <p:sp>
          <p:nvSpPr>
            <p:cNvPr id="13" name="TextBox 13"/>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Peter </a:t>
              </a:r>
              <a:r>
                <a:rPr lang="en-US" sz="2531" spc="202">
                  <a:solidFill>
                    <a:srgbClr val="2D1674"/>
                  </a:solidFill>
                  <a:latin typeface="Lora Italics"/>
                </a:rPr>
                <a:t>Preached </a:t>
              </a:r>
              <a:r>
                <a:rPr lang="en-US" sz="2531" spc="202">
                  <a:solidFill>
                    <a:srgbClr val="2D1674"/>
                  </a:solidFill>
                  <a:latin typeface="Lora"/>
                </a:rPr>
                <a:t>It!</a:t>
              </a:r>
            </a:p>
          </p:txBody>
        </p:sp>
      </p:grpSp>
      <p:pic>
        <p:nvPicPr>
          <p:cNvPr id="14" name="Picture 14"/>
          <p:cNvPicPr>
            <a:picLocks noChangeAspect="1"/>
          </p:cNvPicPr>
          <p:nvPr/>
        </p:nvPicPr>
        <p:blipFill>
          <a:blip r:embed="rId4"/>
          <a:srcRect t="13989" b="48188"/>
          <a:stretch>
            <a:fillRect/>
          </a:stretch>
        </p:blipFill>
        <p:spPr>
          <a:xfrm>
            <a:off x="12493720" y="3608445"/>
            <a:ext cx="4751334" cy="2408111"/>
          </a:xfrm>
          <a:prstGeom prst="rect">
            <a:avLst/>
          </a:prstGeom>
        </p:spPr>
      </p:pic>
      <p:grpSp>
        <p:nvGrpSpPr>
          <p:cNvPr id="15" name="Group 15"/>
          <p:cNvGrpSpPr/>
          <p:nvPr/>
        </p:nvGrpSpPr>
        <p:grpSpPr>
          <a:xfrm>
            <a:off x="-338435" y="9553426"/>
            <a:ext cx="18964870" cy="1151483"/>
            <a:chOff x="0" y="0"/>
            <a:chExt cx="25286494" cy="1535311"/>
          </a:xfrm>
        </p:grpSpPr>
        <p:sp>
          <p:nvSpPr>
            <p:cNvPr id="16" name="AutoShape 16"/>
            <p:cNvSpPr/>
            <p:nvPr/>
          </p:nvSpPr>
          <p:spPr>
            <a:xfrm>
              <a:off x="0" y="0"/>
              <a:ext cx="25286494" cy="1535311"/>
            </a:xfrm>
            <a:prstGeom prst="rect">
              <a:avLst/>
            </a:prstGeom>
            <a:solidFill>
              <a:srgbClr val="2D1674"/>
            </a:solidFill>
          </p:spPr>
        </p:sp>
        <p:sp>
          <p:nvSpPr>
            <p:cNvPr id="17" name="TextBox 17"/>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2020</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8435" y="9553426"/>
            <a:ext cx="18964870" cy="1151483"/>
            <a:chOff x="0" y="0"/>
            <a:chExt cx="25286494" cy="1535311"/>
          </a:xfrm>
        </p:grpSpPr>
        <p:sp>
          <p:nvSpPr>
            <p:cNvPr id="3" name="AutoShape 3"/>
            <p:cNvSpPr/>
            <p:nvPr/>
          </p:nvSpPr>
          <p:spPr>
            <a:xfrm>
              <a:off x="0" y="0"/>
              <a:ext cx="25286494" cy="1535311"/>
            </a:xfrm>
            <a:prstGeom prst="rect">
              <a:avLst/>
            </a:prstGeom>
            <a:solidFill>
              <a:srgbClr val="2D1674"/>
            </a:solidFill>
          </p:spPr>
        </p:sp>
        <p:sp>
          <p:nvSpPr>
            <p:cNvPr id="4" name="TextBox 4"/>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2020</a:t>
              </a:r>
            </a:p>
          </p:txBody>
        </p:sp>
      </p:grpSp>
      <p:pic>
        <p:nvPicPr>
          <p:cNvPr id="5" name="Picture 5"/>
          <p:cNvPicPr>
            <a:picLocks noChangeAspect="1"/>
          </p:cNvPicPr>
          <p:nvPr/>
        </p:nvPicPr>
        <p:blipFill>
          <a:blip r:embed="rId2"/>
          <a:srcRect t="5806" b="5806"/>
          <a:stretch>
            <a:fillRect/>
          </a:stretch>
        </p:blipFill>
        <p:spPr>
          <a:xfrm>
            <a:off x="0" y="4819786"/>
            <a:ext cx="9046294" cy="4724115"/>
          </a:xfrm>
          <a:prstGeom prst="rect">
            <a:avLst/>
          </a:prstGeom>
        </p:spPr>
      </p:pic>
      <p:pic>
        <p:nvPicPr>
          <p:cNvPr id="6" name="Picture 6"/>
          <p:cNvPicPr>
            <a:picLocks noChangeAspect="1"/>
          </p:cNvPicPr>
          <p:nvPr/>
        </p:nvPicPr>
        <p:blipFill>
          <a:blip r:embed="rId3"/>
          <a:srcRect t="15990" b="15990"/>
          <a:stretch>
            <a:fillRect/>
          </a:stretch>
        </p:blipFill>
        <p:spPr>
          <a:xfrm>
            <a:off x="-38100" y="0"/>
            <a:ext cx="9046294" cy="4614849"/>
          </a:xfrm>
          <a:prstGeom prst="rect">
            <a:avLst/>
          </a:prstGeom>
        </p:spPr>
      </p:pic>
      <p:pic>
        <p:nvPicPr>
          <p:cNvPr id="7" name="Picture 7"/>
          <p:cNvPicPr>
            <a:picLocks noChangeAspect="1"/>
          </p:cNvPicPr>
          <p:nvPr/>
        </p:nvPicPr>
        <p:blipFill>
          <a:blip r:embed="rId4"/>
          <a:srcRect t="431" b="64347"/>
          <a:stretch>
            <a:fillRect/>
          </a:stretch>
        </p:blipFill>
        <p:spPr>
          <a:xfrm>
            <a:off x="9241706" y="0"/>
            <a:ext cx="9046294" cy="4614849"/>
          </a:xfrm>
          <a:prstGeom prst="rect">
            <a:avLst/>
          </a:prstGeom>
        </p:spPr>
      </p:pic>
      <p:pic>
        <p:nvPicPr>
          <p:cNvPr id="8" name="Picture 8"/>
          <p:cNvPicPr>
            <a:picLocks noChangeAspect="1"/>
          </p:cNvPicPr>
          <p:nvPr/>
        </p:nvPicPr>
        <p:blipFill>
          <a:blip r:embed="rId5"/>
          <a:srcRect t="43626" b="23300"/>
          <a:stretch>
            <a:fillRect/>
          </a:stretch>
        </p:blipFill>
        <p:spPr>
          <a:xfrm>
            <a:off x="9241706" y="4819786"/>
            <a:ext cx="9046294" cy="4724115"/>
          </a:xfrm>
          <a:prstGeom prst="rect">
            <a:avLst/>
          </a:prstGeom>
        </p:spPr>
      </p:pic>
      <p:grpSp>
        <p:nvGrpSpPr>
          <p:cNvPr id="9" name="Group 9"/>
          <p:cNvGrpSpPr/>
          <p:nvPr/>
        </p:nvGrpSpPr>
        <p:grpSpPr>
          <a:xfrm>
            <a:off x="829591" y="1309601"/>
            <a:ext cx="7047797" cy="2460097"/>
            <a:chOff x="0" y="0"/>
            <a:chExt cx="2864630" cy="999925"/>
          </a:xfrm>
        </p:grpSpPr>
        <p:sp>
          <p:nvSpPr>
            <p:cNvPr id="10" name="Freeform 10"/>
            <p:cNvSpPr/>
            <p:nvPr/>
          </p:nvSpPr>
          <p:spPr>
            <a:xfrm>
              <a:off x="0" y="0"/>
              <a:ext cx="2864631" cy="999925"/>
            </a:xfrm>
            <a:custGeom>
              <a:avLst/>
              <a:gdLst/>
              <a:ahLst/>
              <a:cxnLst/>
              <a:rect l="l" t="t" r="r" b="b"/>
              <a:pathLst>
                <a:path w="2864631" h="999925">
                  <a:moveTo>
                    <a:pt x="2740170" y="999925"/>
                  </a:moveTo>
                  <a:lnTo>
                    <a:pt x="124460" y="999925"/>
                  </a:lnTo>
                  <a:cubicBezTo>
                    <a:pt x="55880" y="999925"/>
                    <a:pt x="0" y="944045"/>
                    <a:pt x="0" y="875465"/>
                  </a:cubicBezTo>
                  <a:lnTo>
                    <a:pt x="0" y="124460"/>
                  </a:lnTo>
                  <a:cubicBezTo>
                    <a:pt x="0" y="55880"/>
                    <a:pt x="55880" y="0"/>
                    <a:pt x="124460" y="0"/>
                  </a:cubicBezTo>
                  <a:lnTo>
                    <a:pt x="2740171" y="0"/>
                  </a:lnTo>
                  <a:cubicBezTo>
                    <a:pt x="2808750" y="0"/>
                    <a:pt x="2864631" y="55880"/>
                    <a:pt x="2864631" y="124460"/>
                  </a:cubicBezTo>
                  <a:lnTo>
                    <a:pt x="2864631" y="875465"/>
                  </a:lnTo>
                  <a:cubicBezTo>
                    <a:pt x="2864631" y="944045"/>
                    <a:pt x="2808750" y="999925"/>
                    <a:pt x="2740171" y="999925"/>
                  </a:cubicBezTo>
                  <a:close/>
                </a:path>
              </a:pathLst>
            </a:custGeom>
            <a:solidFill>
              <a:srgbClr val="FBF1EF"/>
            </a:solidFill>
          </p:spPr>
        </p:sp>
      </p:grpSp>
      <p:grpSp>
        <p:nvGrpSpPr>
          <p:cNvPr id="11" name="Group 11"/>
          <p:cNvGrpSpPr/>
          <p:nvPr/>
        </p:nvGrpSpPr>
        <p:grpSpPr>
          <a:xfrm>
            <a:off x="829591" y="6323632"/>
            <a:ext cx="7047797" cy="2795088"/>
            <a:chOff x="0" y="0"/>
            <a:chExt cx="2864630" cy="1136085"/>
          </a:xfrm>
        </p:grpSpPr>
        <p:sp>
          <p:nvSpPr>
            <p:cNvPr id="12" name="Freeform 12"/>
            <p:cNvSpPr/>
            <p:nvPr/>
          </p:nvSpPr>
          <p:spPr>
            <a:xfrm>
              <a:off x="0" y="0"/>
              <a:ext cx="2864631" cy="1136085"/>
            </a:xfrm>
            <a:custGeom>
              <a:avLst/>
              <a:gdLst/>
              <a:ahLst/>
              <a:cxnLst/>
              <a:rect l="l" t="t" r="r" b="b"/>
              <a:pathLst>
                <a:path w="2864631" h="1136085">
                  <a:moveTo>
                    <a:pt x="2740170" y="1136085"/>
                  </a:moveTo>
                  <a:lnTo>
                    <a:pt x="124460" y="1136085"/>
                  </a:lnTo>
                  <a:cubicBezTo>
                    <a:pt x="55880" y="1136085"/>
                    <a:pt x="0" y="1080205"/>
                    <a:pt x="0" y="1011625"/>
                  </a:cubicBezTo>
                  <a:lnTo>
                    <a:pt x="0" y="124460"/>
                  </a:lnTo>
                  <a:cubicBezTo>
                    <a:pt x="0" y="55880"/>
                    <a:pt x="55880" y="0"/>
                    <a:pt x="124460" y="0"/>
                  </a:cubicBezTo>
                  <a:lnTo>
                    <a:pt x="2740171" y="0"/>
                  </a:lnTo>
                  <a:cubicBezTo>
                    <a:pt x="2808750" y="0"/>
                    <a:pt x="2864631" y="55880"/>
                    <a:pt x="2864631" y="124460"/>
                  </a:cubicBezTo>
                  <a:lnTo>
                    <a:pt x="2864631" y="1011625"/>
                  </a:lnTo>
                  <a:cubicBezTo>
                    <a:pt x="2864631" y="1080205"/>
                    <a:pt x="2808750" y="1136085"/>
                    <a:pt x="2740171" y="1136085"/>
                  </a:cubicBezTo>
                  <a:close/>
                </a:path>
              </a:pathLst>
            </a:custGeom>
            <a:solidFill>
              <a:srgbClr val="FBF1EF"/>
            </a:solidFill>
          </p:spPr>
        </p:sp>
      </p:grpSp>
      <p:grpSp>
        <p:nvGrpSpPr>
          <p:cNvPr id="13" name="Group 13"/>
          <p:cNvGrpSpPr/>
          <p:nvPr/>
        </p:nvGrpSpPr>
        <p:grpSpPr>
          <a:xfrm>
            <a:off x="1168907" y="6517303"/>
            <a:ext cx="6708481" cy="2325767"/>
            <a:chOff x="0" y="0"/>
            <a:chExt cx="8944642" cy="3101023"/>
          </a:xfrm>
        </p:grpSpPr>
        <p:sp>
          <p:nvSpPr>
            <p:cNvPr id="14" name="TextBox 14"/>
            <p:cNvSpPr txBox="1"/>
            <p:nvPr/>
          </p:nvSpPr>
          <p:spPr>
            <a:xfrm>
              <a:off x="0" y="952500"/>
              <a:ext cx="8702548" cy="2148523"/>
            </a:xfrm>
            <a:prstGeom prst="rect">
              <a:avLst/>
            </a:prstGeom>
          </p:spPr>
          <p:txBody>
            <a:bodyPr lIns="0" tIns="0" rIns="0" bIns="0" rtlCol="0" anchor="t">
              <a:spAutoFit/>
            </a:bodyPr>
            <a:lstStyle/>
            <a:p>
              <a:pPr>
                <a:lnSpc>
                  <a:spcPts val="3360"/>
                </a:lnSpc>
              </a:pPr>
              <a:r>
                <a:rPr lang="en-US" sz="2100" spc="105">
                  <a:solidFill>
                    <a:srgbClr val="2D1674"/>
                  </a:solidFill>
                  <a:latin typeface="Lora"/>
                </a:rPr>
                <a:t>There will be false teachers among you, who secretly bring in destructive heresies, even denying the Master who bought them... (2 Pet 2.1)</a:t>
              </a:r>
            </a:p>
          </p:txBody>
        </p:sp>
        <p:sp>
          <p:nvSpPr>
            <p:cNvPr id="15" name="TextBox 15"/>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a:solidFill>
                    <a:srgbClr val="2D1674"/>
                  </a:solidFill>
                  <a:latin typeface="Josefin Sans Bold"/>
                </a:rPr>
                <a:t>DENIAL &amp; LOVE (JOHN 18; 21)</a:t>
              </a:r>
            </a:p>
          </p:txBody>
        </p:sp>
      </p:grpSp>
      <p:grpSp>
        <p:nvGrpSpPr>
          <p:cNvPr id="16" name="Group 16"/>
          <p:cNvGrpSpPr/>
          <p:nvPr/>
        </p:nvGrpSpPr>
        <p:grpSpPr>
          <a:xfrm>
            <a:off x="10211503" y="6323632"/>
            <a:ext cx="7047797" cy="2934668"/>
            <a:chOff x="0" y="0"/>
            <a:chExt cx="2864630" cy="1192818"/>
          </a:xfrm>
        </p:grpSpPr>
        <p:sp>
          <p:nvSpPr>
            <p:cNvPr id="17" name="Freeform 17"/>
            <p:cNvSpPr/>
            <p:nvPr/>
          </p:nvSpPr>
          <p:spPr>
            <a:xfrm>
              <a:off x="0" y="0"/>
              <a:ext cx="2864631" cy="1192818"/>
            </a:xfrm>
            <a:custGeom>
              <a:avLst/>
              <a:gdLst/>
              <a:ahLst/>
              <a:cxnLst/>
              <a:rect l="l" t="t" r="r" b="b"/>
              <a:pathLst>
                <a:path w="2864631" h="1192818">
                  <a:moveTo>
                    <a:pt x="2740170" y="1192818"/>
                  </a:moveTo>
                  <a:lnTo>
                    <a:pt x="124460" y="1192818"/>
                  </a:lnTo>
                  <a:cubicBezTo>
                    <a:pt x="55880" y="1192818"/>
                    <a:pt x="0" y="1136938"/>
                    <a:pt x="0" y="1068358"/>
                  </a:cubicBezTo>
                  <a:lnTo>
                    <a:pt x="0" y="124460"/>
                  </a:lnTo>
                  <a:cubicBezTo>
                    <a:pt x="0" y="55880"/>
                    <a:pt x="55880" y="0"/>
                    <a:pt x="124460" y="0"/>
                  </a:cubicBezTo>
                  <a:lnTo>
                    <a:pt x="2740171" y="0"/>
                  </a:lnTo>
                  <a:cubicBezTo>
                    <a:pt x="2808750" y="0"/>
                    <a:pt x="2864631" y="55880"/>
                    <a:pt x="2864631" y="124460"/>
                  </a:cubicBezTo>
                  <a:lnTo>
                    <a:pt x="2864631" y="1068358"/>
                  </a:lnTo>
                  <a:cubicBezTo>
                    <a:pt x="2864631" y="1136938"/>
                    <a:pt x="2808750" y="1192818"/>
                    <a:pt x="2740171" y="1192818"/>
                  </a:cubicBezTo>
                  <a:close/>
                </a:path>
              </a:pathLst>
            </a:custGeom>
            <a:solidFill>
              <a:srgbClr val="FBF1EF"/>
            </a:solidFill>
          </p:spPr>
        </p:sp>
      </p:grpSp>
      <p:grpSp>
        <p:nvGrpSpPr>
          <p:cNvPr id="18" name="Group 18"/>
          <p:cNvGrpSpPr/>
          <p:nvPr/>
        </p:nvGrpSpPr>
        <p:grpSpPr>
          <a:xfrm>
            <a:off x="10550819" y="6517303"/>
            <a:ext cx="6708481" cy="2325767"/>
            <a:chOff x="0" y="0"/>
            <a:chExt cx="8944642" cy="3101023"/>
          </a:xfrm>
        </p:grpSpPr>
        <p:sp>
          <p:nvSpPr>
            <p:cNvPr id="19" name="TextBox 19"/>
            <p:cNvSpPr txBox="1"/>
            <p:nvPr/>
          </p:nvSpPr>
          <p:spPr>
            <a:xfrm>
              <a:off x="0" y="952500"/>
              <a:ext cx="8702548" cy="2148523"/>
            </a:xfrm>
            <a:prstGeom prst="rect">
              <a:avLst/>
            </a:prstGeom>
          </p:spPr>
          <p:txBody>
            <a:bodyPr lIns="0" tIns="0" rIns="0" bIns="0" rtlCol="0" anchor="t">
              <a:spAutoFit/>
            </a:bodyPr>
            <a:lstStyle/>
            <a:p>
              <a:pPr>
                <a:lnSpc>
                  <a:spcPts val="3360"/>
                </a:lnSpc>
              </a:pPr>
              <a:r>
                <a:rPr lang="en-US" sz="2100" spc="105">
                  <a:solidFill>
                    <a:srgbClr val="2D1674"/>
                  </a:solidFill>
                  <a:latin typeface="Lora"/>
                </a:rPr>
                <a:t>Just as our beloved brother Paul also wrote to you according to the wisdom given to him, even has he does in all his letters when he speaks in them of these matters (2 Pet 3.15–16)</a:t>
              </a:r>
            </a:p>
          </p:txBody>
        </p:sp>
        <p:sp>
          <p:nvSpPr>
            <p:cNvPr id="20" name="TextBox 20"/>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a:solidFill>
                    <a:srgbClr val="2D1674"/>
                  </a:solidFill>
                  <a:latin typeface="Josefin Sans Bold"/>
                </a:rPr>
                <a:t>JEWS &amp; GENTILES (ACTS 10–15)</a:t>
              </a:r>
            </a:p>
          </p:txBody>
        </p:sp>
      </p:grpSp>
      <p:grpSp>
        <p:nvGrpSpPr>
          <p:cNvPr id="21" name="Group 21"/>
          <p:cNvGrpSpPr/>
          <p:nvPr/>
        </p:nvGrpSpPr>
        <p:grpSpPr>
          <a:xfrm>
            <a:off x="1028700" y="1859161"/>
            <a:ext cx="6708481" cy="1495306"/>
            <a:chOff x="0" y="0"/>
            <a:chExt cx="8944642" cy="1993741"/>
          </a:xfrm>
        </p:grpSpPr>
        <p:sp>
          <p:nvSpPr>
            <p:cNvPr id="22" name="TextBox 22"/>
            <p:cNvSpPr txBox="1"/>
            <p:nvPr/>
          </p:nvSpPr>
          <p:spPr>
            <a:xfrm>
              <a:off x="0" y="952500"/>
              <a:ext cx="8702548" cy="1041241"/>
            </a:xfrm>
            <a:prstGeom prst="rect">
              <a:avLst/>
            </a:prstGeom>
          </p:spPr>
          <p:txBody>
            <a:bodyPr lIns="0" tIns="0" rIns="0" bIns="0" rtlCol="0" anchor="t">
              <a:spAutoFit/>
            </a:bodyPr>
            <a:lstStyle/>
            <a:p>
              <a:pPr>
                <a:lnSpc>
                  <a:spcPts val="3360"/>
                </a:lnSpc>
              </a:pPr>
              <a:r>
                <a:rPr lang="en-US" sz="2100" spc="105">
                  <a:solidFill>
                    <a:srgbClr val="2D1674"/>
                  </a:solidFill>
                  <a:latin typeface="Lora"/>
                </a:rPr>
                <a:t>Therefore, brothers, be all the more diligent to confirm your calling and election (2 Pet 1.10)</a:t>
              </a:r>
            </a:p>
          </p:txBody>
        </p:sp>
        <p:sp>
          <p:nvSpPr>
            <p:cNvPr id="23" name="TextBox 23"/>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a:solidFill>
                    <a:srgbClr val="2D1674"/>
                  </a:solidFill>
                  <a:latin typeface="Josefin Sans Bold"/>
                </a:rPr>
                <a:t>CALLING (LUKE 5.1–11)</a:t>
              </a:r>
            </a:p>
          </p:txBody>
        </p:sp>
      </p:grpSp>
      <p:grpSp>
        <p:nvGrpSpPr>
          <p:cNvPr id="24" name="Group 24"/>
          <p:cNvGrpSpPr/>
          <p:nvPr/>
        </p:nvGrpSpPr>
        <p:grpSpPr>
          <a:xfrm>
            <a:off x="10240955" y="1139480"/>
            <a:ext cx="7047797" cy="2934668"/>
            <a:chOff x="0" y="0"/>
            <a:chExt cx="2864630" cy="1192818"/>
          </a:xfrm>
        </p:grpSpPr>
        <p:sp>
          <p:nvSpPr>
            <p:cNvPr id="25" name="Freeform 25"/>
            <p:cNvSpPr/>
            <p:nvPr/>
          </p:nvSpPr>
          <p:spPr>
            <a:xfrm>
              <a:off x="0" y="0"/>
              <a:ext cx="2864631" cy="1192818"/>
            </a:xfrm>
            <a:custGeom>
              <a:avLst/>
              <a:gdLst/>
              <a:ahLst/>
              <a:cxnLst/>
              <a:rect l="l" t="t" r="r" b="b"/>
              <a:pathLst>
                <a:path w="2864631" h="1192818">
                  <a:moveTo>
                    <a:pt x="2740170" y="1192818"/>
                  </a:moveTo>
                  <a:lnTo>
                    <a:pt x="124460" y="1192818"/>
                  </a:lnTo>
                  <a:cubicBezTo>
                    <a:pt x="55880" y="1192818"/>
                    <a:pt x="0" y="1136938"/>
                    <a:pt x="0" y="1068358"/>
                  </a:cubicBezTo>
                  <a:lnTo>
                    <a:pt x="0" y="124460"/>
                  </a:lnTo>
                  <a:cubicBezTo>
                    <a:pt x="0" y="55880"/>
                    <a:pt x="55880" y="0"/>
                    <a:pt x="124460" y="0"/>
                  </a:cubicBezTo>
                  <a:lnTo>
                    <a:pt x="2740171" y="0"/>
                  </a:lnTo>
                  <a:cubicBezTo>
                    <a:pt x="2808750" y="0"/>
                    <a:pt x="2864631" y="55880"/>
                    <a:pt x="2864631" y="124460"/>
                  </a:cubicBezTo>
                  <a:lnTo>
                    <a:pt x="2864631" y="1068358"/>
                  </a:lnTo>
                  <a:cubicBezTo>
                    <a:pt x="2864631" y="1136938"/>
                    <a:pt x="2808750" y="1192818"/>
                    <a:pt x="2740171" y="1192818"/>
                  </a:cubicBezTo>
                  <a:close/>
                </a:path>
              </a:pathLst>
            </a:custGeom>
            <a:solidFill>
              <a:srgbClr val="FBF1EF"/>
            </a:solidFill>
          </p:spPr>
        </p:sp>
      </p:grpSp>
      <p:grpSp>
        <p:nvGrpSpPr>
          <p:cNvPr id="26" name="Group 26"/>
          <p:cNvGrpSpPr/>
          <p:nvPr/>
        </p:nvGrpSpPr>
        <p:grpSpPr>
          <a:xfrm>
            <a:off x="10550819" y="1443930"/>
            <a:ext cx="6708481" cy="2325767"/>
            <a:chOff x="0" y="0"/>
            <a:chExt cx="8944642" cy="3101023"/>
          </a:xfrm>
        </p:grpSpPr>
        <p:sp>
          <p:nvSpPr>
            <p:cNvPr id="27" name="TextBox 27"/>
            <p:cNvSpPr txBox="1"/>
            <p:nvPr/>
          </p:nvSpPr>
          <p:spPr>
            <a:xfrm>
              <a:off x="0" y="952500"/>
              <a:ext cx="8702548" cy="2148523"/>
            </a:xfrm>
            <a:prstGeom prst="rect">
              <a:avLst/>
            </a:prstGeom>
          </p:spPr>
          <p:txBody>
            <a:bodyPr lIns="0" tIns="0" rIns="0" bIns="0" rtlCol="0" anchor="t">
              <a:spAutoFit/>
            </a:bodyPr>
            <a:lstStyle/>
            <a:p>
              <a:pPr>
                <a:lnSpc>
                  <a:spcPts val="3360"/>
                </a:lnSpc>
              </a:pPr>
              <a:r>
                <a:rPr lang="en-US" sz="2100" spc="105">
                  <a:solidFill>
                    <a:srgbClr val="2D1674"/>
                  </a:solidFill>
                  <a:latin typeface="Lora"/>
                </a:rPr>
                <a:t>We were eyewitnesses to his majesty when he received honor and glory from God the Father and the voice was born to him by the Majestic Glory, 'This is my beloved son!' (2 Pet 1.16–18)</a:t>
              </a:r>
            </a:p>
          </p:txBody>
        </p:sp>
        <p:sp>
          <p:nvSpPr>
            <p:cNvPr id="28" name="TextBox 28"/>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dirty="0">
                  <a:solidFill>
                    <a:srgbClr val="2D1674"/>
                  </a:solidFill>
                  <a:latin typeface="Josefin Sans Bold"/>
                </a:rPr>
                <a:t>TRANSFIGURATION (LUKE 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303" r="13303"/>
          <a:stretch>
            <a:fillRect/>
          </a:stretch>
        </p:blipFill>
        <p:spPr>
          <a:xfrm>
            <a:off x="-747196" y="-332329"/>
            <a:ext cx="6028293" cy="10951658"/>
          </a:xfrm>
          <a:prstGeom prst="rect">
            <a:avLst/>
          </a:prstGeom>
        </p:spPr>
      </p:pic>
      <p:grpSp>
        <p:nvGrpSpPr>
          <p:cNvPr id="3" name="Group 3"/>
          <p:cNvGrpSpPr/>
          <p:nvPr/>
        </p:nvGrpSpPr>
        <p:grpSpPr>
          <a:xfrm>
            <a:off x="6241756" y="1028700"/>
            <a:ext cx="11219020" cy="2853875"/>
            <a:chOff x="0" y="0"/>
            <a:chExt cx="14958693" cy="3805167"/>
          </a:xfrm>
        </p:grpSpPr>
        <p:sp>
          <p:nvSpPr>
            <p:cNvPr id="4" name="TextBox 4"/>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dirty="0">
                  <a:solidFill>
                    <a:srgbClr val="2D1674"/>
                  </a:solidFill>
                  <a:latin typeface="Josefin Sans Bold"/>
                </a:rPr>
                <a:t>WHO'S THE AUDIENCE?</a:t>
              </a:r>
            </a:p>
          </p:txBody>
        </p:sp>
        <p:sp>
          <p:nvSpPr>
            <p:cNvPr id="5" name="TextBox 5"/>
            <p:cNvSpPr txBox="1"/>
            <p:nvPr/>
          </p:nvSpPr>
          <p:spPr>
            <a:xfrm>
              <a:off x="0" y="1730535"/>
              <a:ext cx="11753723" cy="642938"/>
            </a:xfrm>
            <a:prstGeom prst="rect">
              <a:avLst/>
            </a:prstGeom>
          </p:spPr>
          <p:txBody>
            <a:bodyPr lIns="0" tIns="0" rIns="0" bIns="0" rtlCol="0" anchor="t">
              <a:spAutoFit/>
            </a:bodyPr>
            <a:lstStyle/>
            <a:p>
              <a:pPr algn="l">
                <a:lnSpc>
                  <a:spcPts val="3840"/>
                </a:lnSpc>
              </a:pPr>
              <a:r>
                <a:rPr lang="en-US" sz="3200" dirty="0">
                  <a:solidFill>
                    <a:srgbClr val="B175FF"/>
                  </a:solidFill>
                  <a:latin typeface="Josefin Sans Bold"/>
                </a:rPr>
                <a:t>1 PETER 1.1</a:t>
              </a:r>
            </a:p>
          </p:txBody>
        </p:sp>
        <p:sp>
          <p:nvSpPr>
            <p:cNvPr id="6" name="TextBox 6"/>
            <p:cNvSpPr txBox="1"/>
            <p:nvPr/>
          </p:nvSpPr>
          <p:spPr>
            <a:xfrm>
              <a:off x="0" y="2763925"/>
              <a:ext cx="11753723" cy="1041241"/>
            </a:xfrm>
            <a:prstGeom prst="rect">
              <a:avLst/>
            </a:prstGeom>
          </p:spPr>
          <p:txBody>
            <a:bodyPr lIns="0" tIns="0" rIns="0" bIns="0" rtlCol="0" anchor="t">
              <a:spAutoFit/>
            </a:bodyPr>
            <a:lstStyle/>
            <a:p>
              <a:pPr>
                <a:lnSpc>
                  <a:spcPts val="3360"/>
                </a:lnSpc>
              </a:pPr>
              <a:r>
                <a:rPr lang="en-US" sz="2100" spc="105" dirty="0">
                  <a:solidFill>
                    <a:srgbClr val="2D1674"/>
                  </a:solidFill>
                  <a:latin typeface="Lora"/>
                </a:rPr>
                <a:t>To those who are elect exiles of  the Dispersion in Pontus, Galatia, Cappadocia, Asia, and Bithynia</a:t>
              </a:r>
            </a:p>
          </p:txBody>
        </p:sp>
      </p:grpSp>
      <p:grpSp>
        <p:nvGrpSpPr>
          <p:cNvPr id="7" name="Group 7"/>
          <p:cNvGrpSpPr/>
          <p:nvPr/>
        </p:nvGrpSpPr>
        <p:grpSpPr>
          <a:xfrm>
            <a:off x="6241756" y="4750568"/>
            <a:ext cx="11219020" cy="2853875"/>
            <a:chOff x="0" y="0"/>
            <a:chExt cx="14958693" cy="3805167"/>
          </a:xfrm>
        </p:grpSpPr>
        <p:sp>
          <p:nvSpPr>
            <p:cNvPr id="8" name="TextBox 8"/>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dirty="0">
                  <a:solidFill>
                    <a:srgbClr val="2D1674"/>
                  </a:solidFill>
                  <a:latin typeface="Josefin Sans Bold"/>
                </a:rPr>
                <a:t>WHO'S THE AUDIENCE?</a:t>
              </a:r>
            </a:p>
          </p:txBody>
        </p:sp>
        <p:sp>
          <p:nvSpPr>
            <p:cNvPr id="9" name="TextBox 9"/>
            <p:cNvSpPr txBox="1"/>
            <p:nvPr/>
          </p:nvSpPr>
          <p:spPr>
            <a:xfrm>
              <a:off x="0" y="1730535"/>
              <a:ext cx="11753723" cy="642938"/>
            </a:xfrm>
            <a:prstGeom prst="rect">
              <a:avLst/>
            </a:prstGeom>
          </p:spPr>
          <p:txBody>
            <a:bodyPr lIns="0" tIns="0" rIns="0" bIns="0" rtlCol="0" anchor="t">
              <a:spAutoFit/>
            </a:bodyPr>
            <a:lstStyle/>
            <a:p>
              <a:pPr algn="l">
                <a:lnSpc>
                  <a:spcPts val="3840"/>
                </a:lnSpc>
              </a:pPr>
              <a:r>
                <a:rPr lang="en-US" sz="3200">
                  <a:solidFill>
                    <a:srgbClr val="B175FF"/>
                  </a:solidFill>
                  <a:latin typeface="Josefin Sans Bold"/>
                </a:rPr>
                <a:t>2 PETER 1.1</a:t>
              </a:r>
            </a:p>
          </p:txBody>
        </p:sp>
        <p:sp>
          <p:nvSpPr>
            <p:cNvPr id="10" name="TextBox 10"/>
            <p:cNvSpPr txBox="1"/>
            <p:nvPr/>
          </p:nvSpPr>
          <p:spPr>
            <a:xfrm>
              <a:off x="0" y="2763925"/>
              <a:ext cx="11753723" cy="1041241"/>
            </a:xfrm>
            <a:prstGeom prst="rect">
              <a:avLst/>
            </a:prstGeom>
          </p:spPr>
          <p:txBody>
            <a:bodyPr lIns="0" tIns="0" rIns="0" bIns="0" rtlCol="0" anchor="t">
              <a:spAutoFit/>
            </a:bodyPr>
            <a:lstStyle/>
            <a:p>
              <a:pPr>
                <a:lnSpc>
                  <a:spcPts val="3360"/>
                </a:lnSpc>
              </a:pPr>
              <a:r>
                <a:rPr lang="en-US" sz="2100" spc="105">
                  <a:solidFill>
                    <a:srgbClr val="2D1674"/>
                  </a:solidFill>
                  <a:latin typeface="Lora"/>
                </a:rPr>
                <a:t>To those who have obtained  a faith of equal standing with ours  by the righteousness of our  God and Savior Jesus Christ</a:t>
              </a:r>
            </a:p>
          </p:txBody>
        </p:sp>
      </p:grpSp>
      <p:sp>
        <p:nvSpPr>
          <p:cNvPr id="11" name="TextBox 11"/>
          <p:cNvSpPr txBox="1"/>
          <p:nvPr/>
        </p:nvSpPr>
        <p:spPr>
          <a:xfrm>
            <a:off x="6241756" y="8678031"/>
            <a:ext cx="11219020" cy="927219"/>
          </a:xfrm>
          <a:prstGeom prst="rect">
            <a:avLst/>
          </a:prstGeom>
        </p:spPr>
        <p:txBody>
          <a:bodyPr lIns="0" tIns="0" rIns="0" bIns="0" rtlCol="0" anchor="t">
            <a:spAutoFit/>
          </a:bodyPr>
          <a:lstStyle/>
          <a:p>
            <a:pPr algn="l">
              <a:lnSpc>
                <a:spcPts val="7040"/>
              </a:lnSpc>
            </a:pPr>
            <a:r>
              <a:rPr lang="en-US" sz="6400" spc="384" dirty="0">
                <a:solidFill>
                  <a:srgbClr val="2D1674"/>
                </a:solidFill>
                <a:latin typeface="Josefin Sans Bold"/>
              </a:rPr>
              <a:t>ARE THEY THE SAME?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68862"/>
            <a:ext cx="6708481" cy="2325767"/>
            <a:chOff x="0" y="0"/>
            <a:chExt cx="8944642" cy="3101022"/>
          </a:xfrm>
        </p:grpSpPr>
        <p:sp>
          <p:nvSpPr>
            <p:cNvPr id="3" name="TextBox 3"/>
            <p:cNvSpPr txBox="1"/>
            <p:nvPr/>
          </p:nvSpPr>
          <p:spPr>
            <a:xfrm>
              <a:off x="0" y="952500"/>
              <a:ext cx="8702548" cy="2148523"/>
            </a:xfrm>
            <a:prstGeom prst="rect">
              <a:avLst/>
            </a:prstGeom>
          </p:spPr>
          <p:txBody>
            <a:bodyPr lIns="0" tIns="0" rIns="0" bIns="0" rtlCol="0" anchor="t">
              <a:spAutoFit/>
            </a:bodyPr>
            <a:lstStyle/>
            <a:p>
              <a:pPr>
                <a:lnSpc>
                  <a:spcPts val="3360"/>
                </a:lnSpc>
              </a:pPr>
              <a:r>
                <a:rPr lang="en-US" sz="2100" spc="105">
                  <a:solidFill>
                    <a:srgbClr val="2D1674"/>
                  </a:solidFill>
                  <a:latin typeface="Lora"/>
                </a:rPr>
                <a:t>Believed the Universe was controlled by an Evil Power who attempted to keep you from seeing the real rulers so that you wouldn't rebel against his authority.</a:t>
              </a:r>
            </a:p>
          </p:txBody>
        </p:sp>
        <p:sp>
          <p:nvSpPr>
            <p:cNvPr id="4" name="TextBox 4"/>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dirty="0">
                  <a:solidFill>
                    <a:srgbClr val="2D1674"/>
                  </a:solidFill>
                  <a:latin typeface="Josefin Sans Bold"/>
                </a:rPr>
                <a:t>GNOSTICISM?</a:t>
              </a:r>
            </a:p>
          </p:txBody>
        </p:sp>
      </p:grpSp>
      <p:pic>
        <p:nvPicPr>
          <p:cNvPr id="5" name="Picture 5"/>
          <p:cNvPicPr>
            <a:picLocks noChangeAspect="1"/>
          </p:cNvPicPr>
          <p:nvPr/>
        </p:nvPicPr>
        <p:blipFill>
          <a:blip r:embed="rId2"/>
          <a:srcRect t="21901" b="37434"/>
          <a:stretch>
            <a:fillRect/>
          </a:stretch>
        </p:blipFill>
        <p:spPr>
          <a:xfrm>
            <a:off x="9144000" y="-425290"/>
            <a:ext cx="10273919" cy="5408056"/>
          </a:xfrm>
          <a:prstGeom prst="rect">
            <a:avLst/>
          </a:prstGeom>
        </p:spPr>
      </p:pic>
      <p:pic>
        <p:nvPicPr>
          <p:cNvPr id="6" name="Picture 6"/>
          <p:cNvPicPr>
            <a:picLocks noChangeAspect="1"/>
          </p:cNvPicPr>
          <p:nvPr/>
        </p:nvPicPr>
        <p:blipFill>
          <a:blip r:embed="rId3"/>
          <a:srcRect t="28759" b="28759"/>
          <a:stretch>
            <a:fillRect/>
          </a:stretch>
        </p:blipFill>
        <p:spPr>
          <a:xfrm>
            <a:off x="-1358519" y="4982766"/>
            <a:ext cx="10502519" cy="5408056"/>
          </a:xfrm>
          <a:prstGeom prst="rect">
            <a:avLst/>
          </a:prstGeom>
        </p:spPr>
      </p:pic>
      <p:grpSp>
        <p:nvGrpSpPr>
          <p:cNvPr id="7" name="Group 7"/>
          <p:cNvGrpSpPr/>
          <p:nvPr/>
        </p:nvGrpSpPr>
        <p:grpSpPr>
          <a:xfrm>
            <a:off x="-338435" y="9553426"/>
            <a:ext cx="18964870" cy="1151483"/>
            <a:chOff x="0" y="0"/>
            <a:chExt cx="25286494" cy="1535311"/>
          </a:xfrm>
        </p:grpSpPr>
        <p:sp>
          <p:nvSpPr>
            <p:cNvPr id="8" name="AutoShape 8"/>
            <p:cNvSpPr/>
            <p:nvPr/>
          </p:nvSpPr>
          <p:spPr>
            <a:xfrm>
              <a:off x="0" y="0"/>
              <a:ext cx="25286494" cy="1535311"/>
            </a:xfrm>
            <a:prstGeom prst="rect">
              <a:avLst/>
            </a:prstGeom>
            <a:solidFill>
              <a:srgbClr val="2D1674"/>
            </a:solidFill>
          </p:spPr>
        </p:sp>
        <p:sp>
          <p:nvSpPr>
            <p:cNvPr id="9" name="TextBox 9"/>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2020</a:t>
              </a:r>
            </a:p>
          </p:txBody>
        </p:sp>
      </p:grpSp>
      <p:grpSp>
        <p:nvGrpSpPr>
          <p:cNvPr id="10" name="Group 10"/>
          <p:cNvGrpSpPr/>
          <p:nvPr/>
        </p:nvGrpSpPr>
        <p:grpSpPr>
          <a:xfrm>
            <a:off x="10550819" y="6354412"/>
            <a:ext cx="6708481" cy="1910536"/>
            <a:chOff x="0" y="0"/>
            <a:chExt cx="8944642" cy="2547382"/>
          </a:xfrm>
        </p:grpSpPr>
        <p:sp>
          <p:nvSpPr>
            <p:cNvPr id="11" name="TextBox 11"/>
            <p:cNvSpPr txBox="1"/>
            <p:nvPr/>
          </p:nvSpPr>
          <p:spPr>
            <a:xfrm>
              <a:off x="0" y="952500"/>
              <a:ext cx="8702548" cy="1594882"/>
            </a:xfrm>
            <a:prstGeom prst="rect">
              <a:avLst/>
            </a:prstGeom>
          </p:spPr>
          <p:txBody>
            <a:bodyPr lIns="0" tIns="0" rIns="0" bIns="0" rtlCol="0" anchor="t">
              <a:spAutoFit/>
            </a:bodyPr>
            <a:lstStyle/>
            <a:p>
              <a:pPr>
                <a:lnSpc>
                  <a:spcPts val="3360"/>
                </a:lnSpc>
              </a:pPr>
              <a:r>
                <a:rPr lang="en-US" sz="2100" spc="105">
                  <a:solidFill>
                    <a:srgbClr val="2D1674"/>
                  </a:solidFill>
                  <a:latin typeface="Lora"/>
                </a:rPr>
                <a:t>Rejected God's providential care, the presence of an afterlife, the judgment, or a future change.</a:t>
              </a:r>
            </a:p>
          </p:txBody>
        </p:sp>
        <p:sp>
          <p:nvSpPr>
            <p:cNvPr id="12" name="TextBox 12"/>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dirty="0">
                  <a:solidFill>
                    <a:srgbClr val="2D1674"/>
                  </a:solidFill>
                  <a:latin typeface="Josefin Sans Bold"/>
                </a:rPr>
                <a:t>EPICUREANISM?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615" r="28320"/>
          <a:stretch>
            <a:fillRect/>
          </a:stretch>
        </p:blipFill>
        <p:spPr>
          <a:xfrm>
            <a:off x="-747196" y="-332329"/>
            <a:ext cx="6028293" cy="10951658"/>
          </a:xfrm>
          <a:prstGeom prst="rect">
            <a:avLst/>
          </a:prstGeom>
        </p:spPr>
      </p:pic>
      <p:grpSp>
        <p:nvGrpSpPr>
          <p:cNvPr id="3" name="Group 3"/>
          <p:cNvGrpSpPr/>
          <p:nvPr/>
        </p:nvGrpSpPr>
        <p:grpSpPr>
          <a:xfrm>
            <a:off x="6040280" y="1057275"/>
            <a:ext cx="11219020" cy="2635568"/>
            <a:chOff x="0" y="38100"/>
            <a:chExt cx="14958693" cy="3514091"/>
          </a:xfrm>
        </p:grpSpPr>
        <p:sp>
          <p:nvSpPr>
            <p:cNvPr id="4" name="TextBox 4"/>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a:solidFill>
                    <a:srgbClr val="2D1674"/>
                  </a:solidFill>
                  <a:latin typeface="Josefin Sans Bold"/>
                </a:rPr>
                <a:t>WHAT </a:t>
              </a:r>
              <a:r>
                <a:rPr lang="en-US" sz="6400" spc="384">
                  <a:solidFill>
                    <a:srgbClr val="2D1674"/>
                  </a:solidFill>
                  <a:latin typeface="Josefin Sans Bold Italics"/>
                </a:rPr>
                <a:t>IS </a:t>
              </a:r>
              <a:r>
                <a:rPr lang="en-US" sz="6400" spc="384">
                  <a:solidFill>
                    <a:srgbClr val="2D1674"/>
                  </a:solidFill>
                  <a:latin typeface="Josefin Sans Bold"/>
                </a:rPr>
                <a:t>GNOSTICISM?</a:t>
              </a:r>
            </a:p>
          </p:txBody>
        </p:sp>
        <p:sp>
          <p:nvSpPr>
            <p:cNvPr id="5" name="TextBox 5"/>
            <p:cNvSpPr txBox="1"/>
            <p:nvPr/>
          </p:nvSpPr>
          <p:spPr>
            <a:xfrm>
              <a:off x="0" y="1711485"/>
              <a:ext cx="11753723" cy="1840706"/>
            </a:xfrm>
            <a:prstGeom prst="rect">
              <a:avLst/>
            </a:prstGeom>
          </p:spPr>
          <p:txBody>
            <a:bodyPr lIns="0" tIns="0" rIns="0" bIns="0" rtlCol="0" anchor="t">
              <a:spAutoFit/>
            </a:bodyPr>
            <a:lstStyle/>
            <a:p>
              <a:pPr algn="l">
                <a:lnSpc>
                  <a:spcPts val="5280"/>
                </a:lnSpc>
              </a:pPr>
              <a:r>
                <a:rPr lang="en-US" sz="4400" dirty="0">
                  <a:solidFill>
                    <a:srgbClr val="B175FF"/>
                  </a:solidFill>
                  <a:latin typeface="Josefin Sans Bold"/>
                </a:rPr>
                <a:t>SEPARATES GOD FROM MAN </a:t>
              </a:r>
              <a:r>
                <a:rPr lang="en-US" sz="4400" dirty="0">
                  <a:solidFill>
                    <a:srgbClr val="B175FF"/>
                  </a:solidFill>
                  <a:latin typeface="Josefin Sans Bold Italics"/>
                </a:rPr>
                <a:t>AND </a:t>
              </a:r>
              <a:r>
                <a:rPr lang="en-US" sz="4400" dirty="0">
                  <a:solidFill>
                    <a:srgbClr val="B175FF"/>
                  </a:solidFill>
                  <a:latin typeface="Josefin Sans Bold"/>
                </a:rPr>
                <a:t>GOD FROM HIS CREATION</a:t>
              </a:r>
            </a:p>
          </p:txBody>
        </p:sp>
      </p:grpSp>
      <p:sp>
        <p:nvSpPr>
          <p:cNvPr id="7" name="TextBox 6">
            <a:extLst>
              <a:ext uri="{FF2B5EF4-FFF2-40B4-BE49-F238E27FC236}">
                <a16:creationId xmlns:a16="http://schemas.microsoft.com/office/drawing/2014/main" id="{C6128E45-1359-46F1-8E73-1A0BF96A1534}"/>
              </a:ext>
            </a:extLst>
          </p:cNvPr>
          <p:cNvSpPr txBox="1"/>
          <p:nvPr/>
        </p:nvSpPr>
        <p:spPr>
          <a:xfrm>
            <a:off x="6040280" y="3942821"/>
            <a:ext cx="8815292" cy="2810351"/>
          </a:xfrm>
          <a:prstGeom prst="rect">
            <a:avLst/>
          </a:prstGeom>
        </p:spPr>
        <p:txBody>
          <a:bodyPr lIns="0" tIns="0" rIns="0" bIns="0" rtlCol="0" anchor="t">
            <a:spAutoFit/>
          </a:bodyPr>
          <a:lstStyle/>
          <a:p>
            <a:pPr marL="777239" lvl="1" indent="-388620">
              <a:lnSpc>
                <a:spcPts val="5759"/>
              </a:lnSpc>
              <a:buFont typeface="Arial"/>
              <a:buChar char="•"/>
            </a:pPr>
            <a:r>
              <a:rPr lang="en-US" sz="3600" spc="179" dirty="0">
                <a:solidFill>
                  <a:srgbClr val="2D1674"/>
                </a:solidFill>
                <a:latin typeface="Lora"/>
              </a:rPr>
              <a:t>God vs. the Archons</a:t>
            </a:r>
          </a:p>
          <a:p>
            <a:pPr marL="777239" lvl="1" indent="-388620">
              <a:lnSpc>
                <a:spcPts val="5759"/>
              </a:lnSpc>
              <a:buFont typeface="Arial"/>
              <a:buChar char="•"/>
            </a:pPr>
            <a:r>
              <a:rPr lang="en-US" sz="3599" spc="179" dirty="0">
                <a:solidFill>
                  <a:srgbClr val="2D1674"/>
                </a:solidFill>
                <a:latin typeface="Lora"/>
              </a:rPr>
              <a:t>Immaterial vs. Material </a:t>
            </a:r>
          </a:p>
          <a:p>
            <a:pPr marL="777239" lvl="1" indent="-388620">
              <a:lnSpc>
                <a:spcPts val="5759"/>
              </a:lnSpc>
              <a:buFont typeface="Arial"/>
              <a:buChar char="•"/>
            </a:pPr>
            <a:r>
              <a:rPr lang="en-US" sz="3599" spc="179" dirty="0">
                <a:solidFill>
                  <a:srgbClr val="2D1674"/>
                </a:solidFill>
                <a:latin typeface="Lora"/>
              </a:rPr>
              <a:t>Salvation through knowledge</a:t>
            </a:r>
          </a:p>
          <a:p>
            <a:pPr marL="777240" lvl="1" indent="-388620">
              <a:lnSpc>
                <a:spcPts val="5760"/>
              </a:lnSpc>
              <a:buFont typeface="Arial"/>
              <a:buChar char="•"/>
            </a:pPr>
            <a:r>
              <a:rPr lang="en-US" sz="3599" spc="179" dirty="0">
                <a:solidFill>
                  <a:srgbClr val="2D1674"/>
                </a:solidFill>
                <a:latin typeface="Lora"/>
              </a:rPr>
              <a:t>Morality through knowledge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869</Words>
  <Application>Microsoft Office PowerPoint</Application>
  <PresentationFormat>Custom</PresentationFormat>
  <Paragraphs>97</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Lora</vt:lpstr>
      <vt:lpstr>Josefin Sans Bold</vt:lpstr>
      <vt:lpstr>Calibri</vt:lpstr>
      <vt:lpstr>Josefin Sans Bold Italics</vt:lpstr>
      <vt:lpstr>Arial</vt:lpstr>
      <vt:lpstr>Josefin Sans</vt:lpstr>
      <vt:lpstr>Lora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Introduction (Author and Provenance)</dc:title>
  <cp:lastModifiedBy>Jared Saltz</cp:lastModifiedBy>
  <cp:revision>2</cp:revision>
  <dcterms:created xsi:type="dcterms:W3CDTF">2006-08-16T00:00:00Z</dcterms:created>
  <dcterms:modified xsi:type="dcterms:W3CDTF">2020-06-20T13:21:24Z</dcterms:modified>
  <dc:identifier>DAD_sS-YgGo</dc:identifier>
</cp:coreProperties>
</file>