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Josefin Sans" panose="020B0604020202020204" charset="0"/>
      <p:regular r:id="rId18"/>
    </p:embeddedFont>
    <p:embeddedFont>
      <p:font typeface="Josefin Sans Bold" panose="020B0604020202020204" charset="0"/>
      <p:regular r:id="rId19"/>
    </p:embeddedFont>
    <p:embeddedFont>
      <p:font typeface="Lora" panose="020B0604020202020204" charset="0"/>
      <p:regular r:id="rId20"/>
    </p:embeddedFont>
    <p:embeddedFont>
      <p:font typeface="Lora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6" d="100"/>
          <a:sy n="76" d="100"/>
        </p:scale>
        <p:origin x="474"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22203" b="3896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896203" y="-455177"/>
            <a:ext cx="20080407" cy="6873339"/>
          </a:xfrm>
          <a:prstGeom prst="rect">
            <a:avLst/>
          </a:prstGeom>
          <a:solidFill>
            <a:srgbClr val="2D1674">
              <a:alpha val="84705"/>
            </a:srgbClr>
          </a:solidFill>
        </p:spPr>
      </p:sp>
      <p:sp>
        <p:nvSpPr>
          <p:cNvPr id="3" name="TextBox 3"/>
          <p:cNvSpPr txBox="1"/>
          <p:nvPr/>
        </p:nvSpPr>
        <p:spPr>
          <a:xfrm>
            <a:off x="2661292" y="1989870"/>
            <a:ext cx="13432811" cy="3112889"/>
          </a:xfrm>
          <a:prstGeom prst="rect">
            <a:avLst/>
          </a:prstGeom>
        </p:spPr>
        <p:txBody>
          <a:bodyPr lIns="0" tIns="0" rIns="0" bIns="0" rtlCol="0" anchor="t">
            <a:spAutoFit/>
          </a:bodyPr>
          <a:lstStyle/>
          <a:p>
            <a:pPr algn="ctr">
              <a:lnSpc>
                <a:spcPts val="11999"/>
              </a:lnSpc>
            </a:pPr>
            <a:r>
              <a:rPr lang="en-US" sz="11999">
                <a:solidFill>
                  <a:srgbClr val="FBF1EF"/>
                </a:solidFill>
                <a:latin typeface="Josefin Sans"/>
              </a:rPr>
              <a:t>Partakers of the Divine Nature</a:t>
            </a:r>
          </a:p>
        </p:txBody>
      </p:sp>
      <p:sp>
        <p:nvSpPr>
          <p:cNvPr id="4" name="TextBox 4"/>
          <p:cNvSpPr txBox="1"/>
          <p:nvPr/>
        </p:nvSpPr>
        <p:spPr>
          <a:xfrm>
            <a:off x="3090588" y="819150"/>
            <a:ext cx="12574219" cy="392370"/>
          </a:xfrm>
          <a:prstGeom prst="rect">
            <a:avLst/>
          </a:prstGeom>
        </p:spPr>
        <p:txBody>
          <a:bodyPr lIns="0" tIns="0" rIns="0" bIns="0" rtlCol="0" anchor="t">
            <a:spAutoFit/>
          </a:bodyPr>
          <a:lstStyle/>
          <a:p>
            <a:pPr algn="ctr">
              <a:lnSpc>
                <a:spcPts val="3359"/>
              </a:lnSpc>
            </a:pPr>
            <a:r>
              <a:rPr lang="en-US" sz="2400" spc="480">
                <a:solidFill>
                  <a:srgbClr val="FBF1EF"/>
                </a:solidFill>
                <a:latin typeface="Lora"/>
              </a:rPr>
              <a:t>PALMETTO CHURCH OF CHRIST (SUMMER 2020)</a:t>
            </a:r>
          </a:p>
        </p:txBody>
      </p:sp>
      <p:sp>
        <p:nvSpPr>
          <p:cNvPr id="5" name="TextBox 5"/>
          <p:cNvSpPr txBox="1"/>
          <p:nvPr/>
        </p:nvSpPr>
        <p:spPr>
          <a:xfrm>
            <a:off x="3090588" y="5305485"/>
            <a:ext cx="12574219" cy="392370"/>
          </a:xfrm>
          <a:prstGeom prst="rect">
            <a:avLst/>
          </a:prstGeom>
        </p:spPr>
        <p:txBody>
          <a:bodyPr lIns="0" tIns="0" rIns="0" bIns="0" rtlCol="0" anchor="t">
            <a:spAutoFit/>
          </a:bodyPr>
          <a:lstStyle/>
          <a:p>
            <a:pPr algn="ctr">
              <a:lnSpc>
                <a:spcPts val="3359"/>
              </a:lnSpc>
            </a:pPr>
            <a:r>
              <a:rPr lang="en-US" sz="2400" spc="288">
                <a:solidFill>
                  <a:srgbClr val="FBF1EF"/>
                </a:solidFill>
                <a:latin typeface="Lora Italics"/>
              </a:rPr>
              <a:t>2 Peter and Jude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303" r="13303"/>
          <a:stretch>
            <a:fillRect/>
          </a:stretch>
        </p:blipFill>
        <p:spPr>
          <a:xfrm>
            <a:off x="-747196" y="-332329"/>
            <a:ext cx="6028293" cy="10951658"/>
          </a:xfrm>
          <a:prstGeom prst="rect">
            <a:avLst/>
          </a:prstGeom>
        </p:spPr>
      </p:pic>
      <p:grpSp>
        <p:nvGrpSpPr>
          <p:cNvPr id="3" name="Group 3"/>
          <p:cNvGrpSpPr/>
          <p:nvPr/>
        </p:nvGrpSpPr>
        <p:grpSpPr>
          <a:xfrm>
            <a:off x="6241756" y="1028700"/>
            <a:ext cx="11219020" cy="2853875"/>
            <a:chOff x="0" y="0"/>
            <a:chExt cx="14958693" cy="3805167"/>
          </a:xfrm>
        </p:grpSpPr>
        <p:sp>
          <p:nvSpPr>
            <p:cNvPr id="4" name="TextBox 4"/>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WHO'S THE AUDIENCE?</a:t>
              </a:r>
            </a:p>
          </p:txBody>
        </p:sp>
        <p:sp>
          <p:nvSpPr>
            <p:cNvPr id="5" name="TextBox 5"/>
            <p:cNvSpPr txBox="1"/>
            <p:nvPr/>
          </p:nvSpPr>
          <p:spPr>
            <a:xfrm>
              <a:off x="0" y="1730535"/>
              <a:ext cx="11753723" cy="642938"/>
            </a:xfrm>
            <a:prstGeom prst="rect">
              <a:avLst/>
            </a:prstGeom>
          </p:spPr>
          <p:txBody>
            <a:bodyPr lIns="0" tIns="0" rIns="0" bIns="0" rtlCol="0" anchor="t">
              <a:spAutoFit/>
            </a:bodyPr>
            <a:lstStyle/>
            <a:p>
              <a:pPr algn="l">
                <a:lnSpc>
                  <a:spcPts val="3840"/>
                </a:lnSpc>
              </a:pPr>
              <a:r>
                <a:rPr lang="en-US" sz="3200">
                  <a:solidFill>
                    <a:srgbClr val="B175FF"/>
                  </a:solidFill>
                  <a:latin typeface="Josefin Sans Bold"/>
                </a:rPr>
                <a:t>1 PETER 1.1</a:t>
              </a:r>
            </a:p>
          </p:txBody>
        </p:sp>
        <p:sp>
          <p:nvSpPr>
            <p:cNvPr id="6" name="TextBox 6"/>
            <p:cNvSpPr txBox="1"/>
            <p:nvPr/>
          </p:nvSpPr>
          <p:spPr>
            <a:xfrm>
              <a:off x="0" y="2763925"/>
              <a:ext cx="11753723" cy="1041241"/>
            </a:xfrm>
            <a:prstGeom prst="rect">
              <a:avLst/>
            </a:prstGeom>
          </p:spPr>
          <p:txBody>
            <a:bodyPr lIns="0" tIns="0" rIns="0" bIns="0" rtlCol="0" anchor="t">
              <a:spAutoFit/>
            </a:bodyPr>
            <a:lstStyle/>
            <a:p>
              <a:pPr>
                <a:lnSpc>
                  <a:spcPts val="3360"/>
                </a:lnSpc>
              </a:pPr>
              <a:r>
                <a:rPr lang="en-US" sz="2100" spc="105">
                  <a:solidFill>
                    <a:srgbClr val="2D1674"/>
                  </a:solidFill>
                  <a:latin typeface="Lora"/>
                </a:rPr>
                <a:t>To those who are elect exiles of  the Dispersion in Pontus, Galatia, Cappadocia, Asia, and Bithynia</a:t>
              </a:r>
            </a:p>
          </p:txBody>
        </p:sp>
      </p:grpSp>
      <p:grpSp>
        <p:nvGrpSpPr>
          <p:cNvPr id="7" name="Group 7"/>
          <p:cNvGrpSpPr/>
          <p:nvPr/>
        </p:nvGrpSpPr>
        <p:grpSpPr>
          <a:xfrm>
            <a:off x="6241756" y="4750568"/>
            <a:ext cx="11219020" cy="2853875"/>
            <a:chOff x="0" y="0"/>
            <a:chExt cx="14958693" cy="3805167"/>
          </a:xfrm>
        </p:grpSpPr>
        <p:sp>
          <p:nvSpPr>
            <p:cNvPr id="8" name="TextBox 8"/>
            <p:cNvSpPr txBox="1"/>
            <p:nvPr/>
          </p:nvSpPr>
          <p:spPr>
            <a:xfrm>
              <a:off x="0" y="38100"/>
              <a:ext cx="14958693" cy="1248992"/>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WHO'S THE AUDIENCE?</a:t>
              </a:r>
            </a:p>
          </p:txBody>
        </p:sp>
        <p:sp>
          <p:nvSpPr>
            <p:cNvPr id="9" name="TextBox 9"/>
            <p:cNvSpPr txBox="1"/>
            <p:nvPr/>
          </p:nvSpPr>
          <p:spPr>
            <a:xfrm>
              <a:off x="0" y="1730535"/>
              <a:ext cx="11753723" cy="642938"/>
            </a:xfrm>
            <a:prstGeom prst="rect">
              <a:avLst/>
            </a:prstGeom>
          </p:spPr>
          <p:txBody>
            <a:bodyPr lIns="0" tIns="0" rIns="0" bIns="0" rtlCol="0" anchor="t">
              <a:spAutoFit/>
            </a:bodyPr>
            <a:lstStyle/>
            <a:p>
              <a:pPr algn="l">
                <a:lnSpc>
                  <a:spcPts val="3840"/>
                </a:lnSpc>
              </a:pPr>
              <a:r>
                <a:rPr lang="en-US" sz="3200">
                  <a:solidFill>
                    <a:srgbClr val="B175FF"/>
                  </a:solidFill>
                  <a:latin typeface="Josefin Sans Bold"/>
                </a:rPr>
                <a:t>2 PETER 1.1</a:t>
              </a:r>
            </a:p>
          </p:txBody>
        </p:sp>
        <p:sp>
          <p:nvSpPr>
            <p:cNvPr id="10" name="TextBox 10"/>
            <p:cNvSpPr txBox="1"/>
            <p:nvPr/>
          </p:nvSpPr>
          <p:spPr>
            <a:xfrm>
              <a:off x="0" y="2763925"/>
              <a:ext cx="11753723" cy="1041241"/>
            </a:xfrm>
            <a:prstGeom prst="rect">
              <a:avLst/>
            </a:prstGeom>
          </p:spPr>
          <p:txBody>
            <a:bodyPr lIns="0" tIns="0" rIns="0" bIns="0" rtlCol="0" anchor="t">
              <a:spAutoFit/>
            </a:bodyPr>
            <a:lstStyle/>
            <a:p>
              <a:pPr>
                <a:lnSpc>
                  <a:spcPts val="3360"/>
                </a:lnSpc>
              </a:pPr>
              <a:r>
                <a:rPr lang="en-US" sz="2100" spc="105">
                  <a:solidFill>
                    <a:srgbClr val="2D1674"/>
                  </a:solidFill>
                  <a:latin typeface="Lora"/>
                </a:rPr>
                <a:t>To those who have obtained  a faith of equal standing with ours  by the righteousness of our  God and Savior Jesus Christ</a:t>
              </a:r>
            </a:p>
          </p:txBody>
        </p:sp>
      </p:grpSp>
      <p:sp>
        <p:nvSpPr>
          <p:cNvPr id="11" name="TextBox 11"/>
          <p:cNvSpPr txBox="1"/>
          <p:nvPr/>
        </p:nvSpPr>
        <p:spPr>
          <a:xfrm>
            <a:off x="6040280" y="8650115"/>
            <a:ext cx="11219020" cy="927219"/>
          </a:xfrm>
          <a:prstGeom prst="rect">
            <a:avLst/>
          </a:prstGeom>
        </p:spPr>
        <p:txBody>
          <a:bodyPr lIns="0" tIns="0" rIns="0" bIns="0" rtlCol="0" anchor="t">
            <a:spAutoFit/>
          </a:bodyPr>
          <a:lstStyle/>
          <a:p>
            <a:pPr algn="l">
              <a:lnSpc>
                <a:spcPts val="7040"/>
              </a:lnSpc>
            </a:pPr>
            <a:r>
              <a:rPr lang="en-US" sz="6400" spc="384" dirty="0">
                <a:solidFill>
                  <a:srgbClr val="2D1674"/>
                </a:solidFill>
                <a:latin typeface="Josefin Sans Bold"/>
              </a:rPr>
              <a:t>ARE THEY THE SAME?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68862"/>
            <a:ext cx="6708481" cy="2325767"/>
            <a:chOff x="0" y="0"/>
            <a:chExt cx="8944642" cy="3101022"/>
          </a:xfrm>
        </p:grpSpPr>
        <p:sp>
          <p:nvSpPr>
            <p:cNvPr id="3" name="TextBox 3"/>
            <p:cNvSpPr txBox="1"/>
            <p:nvPr/>
          </p:nvSpPr>
          <p:spPr>
            <a:xfrm>
              <a:off x="0" y="952500"/>
              <a:ext cx="8702548" cy="2148523"/>
            </a:xfrm>
            <a:prstGeom prst="rect">
              <a:avLst/>
            </a:prstGeom>
          </p:spPr>
          <p:txBody>
            <a:bodyPr lIns="0" tIns="0" rIns="0" bIns="0" rtlCol="0" anchor="t">
              <a:spAutoFit/>
            </a:bodyPr>
            <a:lstStyle/>
            <a:p>
              <a:pPr>
                <a:lnSpc>
                  <a:spcPts val="3360"/>
                </a:lnSpc>
              </a:pPr>
              <a:r>
                <a:rPr lang="en-US" sz="2100" spc="105">
                  <a:solidFill>
                    <a:srgbClr val="2D1674"/>
                  </a:solidFill>
                  <a:latin typeface="Lora"/>
                </a:rPr>
                <a:t>Believed the Universe was controlled by an Evil Power who attempted to keep you from seeing the real rulers so that you wouldn't rebel against his authority.</a:t>
              </a:r>
            </a:p>
          </p:txBody>
        </p:sp>
        <p:sp>
          <p:nvSpPr>
            <p:cNvPr id="4" name="TextBox 4"/>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dirty="0">
                  <a:solidFill>
                    <a:srgbClr val="2D1674"/>
                  </a:solidFill>
                  <a:latin typeface="Josefin Sans Bold"/>
                </a:rPr>
                <a:t>GNOSTICISM?</a:t>
              </a:r>
            </a:p>
          </p:txBody>
        </p:sp>
      </p:grpSp>
      <p:pic>
        <p:nvPicPr>
          <p:cNvPr id="5" name="Picture 5"/>
          <p:cNvPicPr>
            <a:picLocks noChangeAspect="1"/>
          </p:cNvPicPr>
          <p:nvPr/>
        </p:nvPicPr>
        <p:blipFill>
          <a:blip r:embed="rId2"/>
          <a:srcRect t="21901" b="37434"/>
          <a:stretch>
            <a:fillRect/>
          </a:stretch>
        </p:blipFill>
        <p:spPr>
          <a:xfrm>
            <a:off x="9144000" y="-425290"/>
            <a:ext cx="10273919" cy="5408056"/>
          </a:xfrm>
          <a:prstGeom prst="rect">
            <a:avLst/>
          </a:prstGeom>
        </p:spPr>
      </p:pic>
      <p:pic>
        <p:nvPicPr>
          <p:cNvPr id="6" name="Picture 6"/>
          <p:cNvPicPr>
            <a:picLocks noChangeAspect="1"/>
          </p:cNvPicPr>
          <p:nvPr/>
        </p:nvPicPr>
        <p:blipFill>
          <a:blip r:embed="rId3"/>
          <a:srcRect t="28759" b="28759"/>
          <a:stretch>
            <a:fillRect/>
          </a:stretch>
        </p:blipFill>
        <p:spPr>
          <a:xfrm>
            <a:off x="-1358519" y="4982766"/>
            <a:ext cx="10502519" cy="5408056"/>
          </a:xfrm>
          <a:prstGeom prst="rect">
            <a:avLst/>
          </a:prstGeom>
        </p:spPr>
      </p:pic>
      <p:grpSp>
        <p:nvGrpSpPr>
          <p:cNvPr id="7" name="Group 7"/>
          <p:cNvGrpSpPr/>
          <p:nvPr/>
        </p:nvGrpSpPr>
        <p:grpSpPr>
          <a:xfrm>
            <a:off x="-338435" y="9553426"/>
            <a:ext cx="18964870" cy="1151483"/>
            <a:chOff x="0" y="0"/>
            <a:chExt cx="25286494" cy="1535311"/>
          </a:xfrm>
        </p:grpSpPr>
        <p:sp>
          <p:nvSpPr>
            <p:cNvPr id="8" name="AutoShape 8"/>
            <p:cNvSpPr/>
            <p:nvPr/>
          </p:nvSpPr>
          <p:spPr>
            <a:xfrm>
              <a:off x="0" y="0"/>
              <a:ext cx="25286494" cy="1535311"/>
            </a:xfrm>
            <a:prstGeom prst="rect">
              <a:avLst/>
            </a:prstGeom>
            <a:solidFill>
              <a:srgbClr val="2D1674"/>
            </a:solidFill>
          </p:spPr>
        </p:sp>
        <p:sp>
          <p:nvSpPr>
            <p:cNvPr id="9" name="TextBox 9"/>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grpSp>
        <p:nvGrpSpPr>
          <p:cNvPr id="10" name="Group 10"/>
          <p:cNvGrpSpPr/>
          <p:nvPr/>
        </p:nvGrpSpPr>
        <p:grpSpPr>
          <a:xfrm>
            <a:off x="10550819" y="6354412"/>
            <a:ext cx="6708481" cy="1910536"/>
            <a:chOff x="0" y="0"/>
            <a:chExt cx="8944642" cy="2547382"/>
          </a:xfrm>
        </p:grpSpPr>
        <p:sp>
          <p:nvSpPr>
            <p:cNvPr id="11" name="TextBox 11"/>
            <p:cNvSpPr txBox="1"/>
            <p:nvPr/>
          </p:nvSpPr>
          <p:spPr>
            <a:xfrm>
              <a:off x="0" y="952500"/>
              <a:ext cx="8702548" cy="1594882"/>
            </a:xfrm>
            <a:prstGeom prst="rect">
              <a:avLst/>
            </a:prstGeom>
          </p:spPr>
          <p:txBody>
            <a:bodyPr lIns="0" tIns="0" rIns="0" bIns="0" rtlCol="0" anchor="t">
              <a:spAutoFit/>
            </a:bodyPr>
            <a:lstStyle/>
            <a:p>
              <a:pPr>
                <a:lnSpc>
                  <a:spcPts val="3360"/>
                </a:lnSpc>
              </a:pPr>
              <a:r>
                <a:rPr lang="en-US" sz="2100" spc="105">
                  <a:solidFill>
                    <a:srgbClr val="2D1674"/>
                  </a:solidFill>
                  <a:latin typeface="Lora"/>
                </a:rPr>
                <a:t>Rejected God's providential care, the presence of an afterlife, the judgment, or a future change.</a:t>
              </a:r>
            </a:p>
          </p:txBody>
        </p:sp>
        <p:sp>
          <p:nvSpPr>
            <p:cNvPr id="12" name="TextBox 12"/>
            <p:cNvSpPr txBox="1"/>
            <p:nvPr/>
          </p:nvSpPr>
          <p:spPr>
            <a:xfrm>
              <a:off x="0" y="0"/>
              <a:ext cx="8944642" cy="642938"/>
            </a:xfrm>
            <a:prstGeom prst="rect">
              <a:avLst/>
            </a:prstGeom>
          </p:spPr>
          <p:txBody>
            <a:bodyPr lIns="0" tIns="0" rIns="0" bIns="0" rtlCol="0" anchor="t">
              <a:spAutoFit/>
            </a:bodyPr>
            <a:lstStyle/>
            <a:p>
              <a:pPr algn="l">
                <a:lnSpc>
                  <a:spcPts val="3839"/>
                </a:lnSpc>
              </a:pPr>
              <a:r>
                <a:rPr lang="en-US" sz="3199" dirty="0">
                  <a:solidFill>
                    <a:srgbClr val="2D1674"/>
                  </a:solidFill>
                  <a:latin typeface="Josefin Sans Bold"/>
                </a:rPr>
                <a:t>EPICUREANISM?</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30582" b="3058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76074" y="1028700"/>
            <a:ext cx="15935851" cy="8229600"/>
          </a:xfrm>
          <a:prstGeom prst="rect">
            <a:avLst/>
          </a:prstGeom>
          <a:solidFill>
            <a:srgbClr val="FBF1EF"/>
          </a:solidFill>
        </p:spPr>
      </p:sp>
      <p:grpSp>
        <p:nvGrpSpPr>
          <p:cNvPr id="3" name="Group 3"/>
          <p:cNvGrpSpPr/>
          <p:nvPr/>
        </p:nvGrpSpPr>
        <p:grpSpPr>
          <a:xfrm>
            <a:off x="3693174" y="2485703"/>
            <a:ext cx="10901651" cy="5315594"/>
            <a:chOff x="0" y="0"/>
            <a:chExt cx="14535535" cy="7087458"/>
          </a:xfrm>
        </p:grpSpPr>
        <p:sp>
          <p:nvSpPr>
            <p:cNvPr id="4" name="TextBox 4"/>
            <p:cNvSpPr txBox="1"/>
            <p:nvPr/>
          </p:nvSpPr>
          <p:spPr>
            <a:xfrm>
              <a:off x="0" y="1354761"/>
              <a:ext cx="14535535" cy="2366566"/>
            </a:xfrm>
            <a:prstGeom prst="rect">
              <a:avLst/>
            </a:prstGeom>
          </p:spPr>
          <p:txBody>
            <a:bodyPr lIns="0" tIns="0" rIns="0" bIns="0" rtlCol="0" anchor="t">
              <a:spAutoFit/>
            </a:bodyPr>
            <a:lstStyle/>
            <a:p>
              <a:pPr algn="ctr">
                <a:lnSpc>
                  <a:spcPts val="13199"/>
                </a:lnSpc>
              </a:pPr>
              <a:r>
                <a:rPr lang="en-US" sz="11999" spc="719">
                  <a:solidFill>
                    <a:srgbClr val="2D1674"/>
                  </a:solidFill>
                  <a:latin typeface="Josefin Sans Bold"/>
                </a:rPr>
                <a:t>2 Peter 1.1–11</a:t>
              </a:r>
            </a:p>
          </p:txBody>
        </p:sp>
        <p:sp>
          <p:nvSpPr>
            <p:cNvPr id="5" name="TextBox 5"/>
            <p:cNvSpPr txBox="1"/>
            <p:nvPr/>
          </p:nvSpPr>
          <p:spPr>
            <a:xfrm>
              <a:off x="212500" y="0"/>
              <a:ext cx="14110536" cy="642938"/>
            </a:xfrm>
            <a:prstGeom prst="rect">
              <a:avLst/>
            </a:prstGeom>
          </p:spPr>
          <p:txBody>
            <a:bodyPr lIns="0" tIns="0" rIns="0" bIns="0" rtlCol="0" anchor="t">
              <a:spAutoFit/>
            </a:bodyPr>
            <a:lstStyle/>
            <a:p>
              <a:pPr algn="ctr">
                <a:lnSpc>
                  <a:spcPts val="3839"/>
                </a:lnSpc>
              </a:pPr>
              <a:r>
                <a:rPr lang="en-US" sz="3199">
                  <a:solidFill>
                    <a:srgbClr val="2D1674"/>
                  </a:solidFill>
                  <a:latin typeface="Josefin Sans Bold"/>
                </a:rPr>
                <a:t>NEXT CLASS</a:t>
              </a:r>
            </a:p>
          </p:txBody>
        </p:sp>
        <p:sp>
          <p:nvSpPr>
            <p:cNvPr id="6" name="TextBox 6"/>
            <p:cNvSpPr txBox="1"/>
            <p:nvPr/>
          </p:nvSpPr>
          <p:spPr>
            <a:xfrm>
              <a:off x="211631" y="6599857"/>
              <a:ext cx="14112273" cy="487601"/>
            </a:xfrm>
            <a:prstGeom prst="rect">
              <a:avLst/>
            </a:prstGeom>
          </p:spPr>
          <p:txBody>
            <a:bodyPr lIns="0" tIns="0" rIns="0" bIns="0" rtlCol="0" anchor="t">
              <a:spAutoFit/>
            </a:bodyPr>
            <a:lstStyle/>
            <a:p>
              <a:pPr algn="ctr">
                <a:lnSpc>
                  <a:spcPts val="3360"/>
                </a:lnSpc>
              </a:pPr>
              <a:endParaRPr/>
            </a:p>
          </p:txBody>
        </p:sp>
        <p:sp>
          <p:nvSpPr>
            <p:cNvPr id="7" name="TextBox 7"/>
            <p:cNvSpPr txBox="1"/>
            <p:nvPr/>
          </p:nvSpPr>
          <p:spPr>
            <a:xfrm>
              <a:off x="217584" y="4182099"/>
              <a:ext cx="14100366" cy="1944714"/>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Will talk more about Peter's personal history, the hellenistic background to the letter, and introduce the beginning of the epistle.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387" b="6077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7624900" cy="8229600"/>
          </a:xfrm>
          <a:prstGeom prst="rect">
            <a:avLst/>
          </a:prstGeom>
          <a:solidFill>
            <a:srgbClr val="2D1674"/>
          </a:solidFill>
        </p:spPr>
      </p:sp>
      <p:grpSp>
        <p:nvGrpSpPr>
          <p:cNvPr id="3" name="Group 3"/>
          <p:cNvGrpSpPr/>
          <p:nvPr/>
        </p:nvGrpSpPr>
        <p:grpSpPr>
          <a:xfrm>
            <a:off x="1972484" y="4319423"/>
            <a:ext cx="5737332" cy="1648155"/>
            <a:chOff x="0" y="0"/>
            <a:chExt cx="7649776" cy="2197540"/>
          </a:xfrm>
        </p:grpSpPr>
        <p:sp>
          <p:nvSpPr>
            <p:cNvPr id="4" name="TextBox 4"/>
            <p:cNvSpPr txBox="1"/>
            <p:nvPr/>
          </p:nvSpPr>
          <p:spPr>
            <a:xfrm>
              <a:off x="0" y="38100"/>
              <a:ext cx="7649776" cy="1248992"/>
            </a:xfrm>
            <a:prstGeom prst="rect">
              <a:avLst/>
            </a:prstGeom>
          </p:spPr>
          <p:txBody>
            <a:bodyPr lIns="0" tIns="0" rIns="0" bIns="0" rtlCol="0" anchor="t">
              <a:spAutoFit/>
            </a:bodyPr>
            <a:lstStyle/>
            <a:p>
              <a:pPr algn="ctr">
                <a:lnSpc>
                  <a:spcPts val="7039"/>
                </a:lnSpc>
              </a:pPr>
              <a:r>
                <a:rPr lang="en-US" sz="6399" spc="383">
                  <a:solidFill>
                    <a:srgbClr val="FBF1EF"/>
                  </a:solidFill>
                  <a:latin typeface="Josefin Sans Bold"/>
                </a:rPr>
                <a:t>AUTHORSHIP</a:t>
              </a:r>
            </a:p>
          </p:txBody>
        </p:sp>
        <p:sp>
          <p:nvSpPr>
            <p:cNvPr id="5" name="TextBox 5"/>
            <p:cNvSpPr txBox="1"/>
            <p:nvPr/>
          </p:nvSpPr>
          <p:spPr>
            <a:xfrm>
              <a:off x="528884" y="1574420"/>
              <a:ext cx="6592009" cy="623120"/>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Who wrote it?</a:t>
              </a:r>
            </a:p>
          </p:txBody>
        </p:sp>
      </p:grpSp>
      <p:sp>
        <p:nvSpPr>
          <p:cNvPr id="6" name="AutoShape 6"/>
          <p:cNvSpPr/>
          <p:nvPr/>
        </p:nvSpPr>
        <p:spPr>
          <a:xfrm>
            <a:off x="9634400" y="1028700"/>
            <a:ext cx="7624900" cy="8229600"/>
          </a:xfrm>
          <a:prstGeom prst="rect">
            <a:avLst/>
          </a:prstGeom>
          <a:solidFill>
            <a:srgbClr val="2D1674"/>
          </a:solidFill>
        </p:spPr>
      </p:sp>
      <p:grpSp>
        <p:nvGrpSpPr>
          <p:cNvPr id="7" name="Group 7"/>
          <p:cNvGrpSpPr/>
          <p:nvPr/>
        </p:nvGrpSpPr>
        <p:grpSpPr>
          <a:xfrm>
            <a:off x="10578184" y="4319423"/>
            <a:ext cx="5737332" cy="1648155"/>
            <a:chOff x="0" y="0"/>
            <a:chExt cx="7649776" cy="2197540"/>
          </a:xfrm>
        </p:grpSpPr>
        <p:sp>
          <p:nvSpPr>
            <p:cNvPr id="8" name="TextBox 8"/>
            <p:cNvSpPr txBox="1"/>
            <p:nvPr/>
          </p:nvSpPr>
          <p:spPr>
            <a:xfrm>
              <a:off x="0" y="38100"/>
              <a:ext cx="7649776" cy="1248992"/>
            </a:xfrm>
            <a:prstGeom prst="rect">
              <a:avLst/>
            </a:prstGeom>
          </p:spPr>
          <p:txBody>
            <a:bodyPr lIns="0" tIns="0" rIns="0" bIns="0" rtlCol="0" anchor="t">
              <a:spAutoFit/>
            </a:bodyPr>
            <a:lstStyle/>
            <a:p>
              <a:pPr algn="ctr">
                <a:lnSpc>
                  <a:spcPts val="7040"/>
                </a:lnSpc>
              </a:pPr>
              <a:r>
                <a:rPr lang="en-US" sz="6400" spc="384">
                  <a:solidFill>
                    <a:srgbClr val="FBF1EF"/>
                  </a:solidFill>
                  <a:latin typeface="Josefin Sans Bold"/>
                </a:rPr>
                <a:t>AUDIENCE</a:t>
              </a:r>
            </a:p>
          </p:txBody>
        </p:sp>
        <p:sp>
          <p:nvSpPr>
            <p:cNvPr id="9" name="TextBox 9"/>
            <p:cNvSpPr txBox="1"/>
            <p:nvPr/>
          </p:nvSpPr>
          <p:spPr>
            <a:xfrm>
              <a:off x="528884" y="1574420"/>
              <a:ext cx="6592009" cy="623120"/>
            </a:xfrm>
            <a:prstGeom prst="rect">
              <a:avLst/>
            </a:prstGeom>
          </p:spPr>
          <p:txBody>
            <a:bodyPr lIns="0" tIns="0" rIns="0" bIns="0" rtlCol="0" anchor="t">
              <a:spAutoFit/>
            </a:bodyPr>
            <a:lstStyle/>
            <a:p>
              <a:pPr algn="ctr">
                <a:lnSpc>
                  <a:spcPts val="3919"/>
                </a:lnSpc>
              </a:pPr>
              <a:r>
                <a:rPr lang="en-US" sz="2800" spc="224">
                  <a:solidFill>
                    <a:srgbClr val="FBF1EF"/>
                  </a:solidFill>
                  <a:latin typeface="Lora"/>
                </a:rPr>
                <a:t>To whom was it written?</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43431" y="6457447"/>
            <a:ext cx="4750365" cy="1418274"/>
            <a:chOff x="0" y="0"/>
            <a:chExt cx="6333821" cy="1891033"/>
          </a:xfrm>
        </p:grpSpPr>
        <p:sp>
          <p:nvSpPr>
            <p:cNvPr id="3" name="TextBox 3"/>
            <p:cNvSpPr txBox="1"/>
            <p:nvPr/>
          </p:nvSpPr>
          <p:spPr>
            <a:xfrm>
              <a:off x="148592" y="1014494"/>
              <a:ext cx="6036636" cy="876538"/>
            </a:xfrm>
            <a:prstGeom prst="rect">
              <a:avLst/>
            </a:prstGeom>
          </p:spPr>
          <p:txBody>
            <a:bodyPr lIns="0" tIns="0" rIns="0" bIns="0" rtlCol="0" anchor="t">
              <a:spAutoFit/>
            </a:bodyPr>
            <a:lstStyle/>
            <a:p>
              <a:pPr algn="ctr">
                <a:lnSpc>
                  <a:spcPts val="2700"/>
                </a:lnSpc>
              </a:pPr>
              <a:r>
                <a:rPr lang="en-US" sz="1800">
                  <a:solidFill>
                    <a:srgbClr val="2D1674"/>
                  </a:solidFill>
                  <a:latin typeface="Lora"/>
                </a:rPr>
                <a:t>What is </a:t>
              </a:r>
              <a:r>
                <a:rPr lang="en-US" sz="1800">
                  <a:solidFill>
                    <a:srgbClr val="2D1674"/>
                  </a:solidFill>
                  <a:latin typeface="Lora Italics"/>
                </a:rPr>
                <a:t>in</a:t>
              </a:r>
              <a:r>
                <a:rPr lang="en-US" sz="1800">
                  <a:solidFill>
                    <a:srgbClr val="2D1674"/>
                  </a:solidFill>
                  <a:latin typeface="Lora"/>
                </a:rPr>
                <a:t> the Bible itself: its words, its concepts, its language, its style</a:t>
              </a:r>
            </a:p>
          </p:txBody>
        </p:sp>
        <p:sp>
          <p:nvSpPr>
            <p:cNvPr id="4" name="TextBox 4"/>
            <p:cNvSpPr txBox="1"/>
            <p:nvPr/>
          </p:nvSpPr>
          <p:spPr>
            <a:xfrm>
              <a:off x="0" y="-57150"/>
              <a:ext cx="6333821" cy="623120"/>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Internal Evidence</a:t>
              </a:r>
            </a:p>
          </p:txBody>
        </p:sp>
      </p:grpSp>
      <p:sp>
        <p:nvSpPr>
          <p:cNvPr id="5" name="TextBox 5"/>
          <p:cNvSpPr txBox="1"/>
          <p:nvPr/>
        </p:nvSpPr>
        <p:spPr>
          <a:xfrm>
            <a:off x="1028700" y="973485"/>
            <a:ext cx="13634741" cy="862905"/>
          </a:xfrm>
          <a:prstGeom prst="rect">
            <a:avLst/>
          </a:prstGeom>
        </p:spPr>
        <p:txBody>
          <a:bodyPr lIns="0" tIns="0" rIns="0" bIns="0" rtlCol="0" anchor="t">
            <a:spAutoFit/>
          </a:bodyPr>
          <a:lstStyle/>
          <a:p>
            <a:pPr algn="l">
              <a:lnSpc>
                <a:spcPts val="6719"/>
              </a:lnSpc>
            </a:pPr>
            <a:r>
              <a:rPr lang="en-US" sz="5599" spc="363">
                <a:solidFill>
                  <a:srgbClr val="2D1674"/>
                </a:solidFill>
                <a:latin typeface="Josefin Sans"/>
              </a:rPr>
              <a:t>Authorship: Weighing the Evidence</a:t>
            </a:r>
          </a:p>
        </p:txBody>
      </p:sp>
      <p:pic>
        <p:nvPicPr>
          <p:cNvPr id="6" name="Picture 6"/>
          <p:cNvPicPr>
            <a:picLocks noChangeAspect="1"/>
          </p:cNvPicPr>
          <p:nvPr/>
        </p:nvPicPr>
        <p:blipFill>
          <a:blip r:embed="rId2"/>
          <a:srcRect t="7631" b="54546"/>
          <a:stretch>
            <a:fillRect/>
          </a:stretch>
        </p:blipFill>
        <p:spPr>
          <a:xfrm>
            <a:off x="1042947" y="3608445"/>
            <a:ext cx="4751334" cy="2408111"/>
          </a:xfrm>
          <a:prstGeom prst="rect">
            <a:avLst/>
          </a:prstGeom>
        </p:spPr>
      </p:pic>
      <p:grpSp>
        <p:nvGrpSpPr>
          <p:cNvPr id="7" name="Group 7"/>
          <p:cNvGrpSpPr/>
          <p:nvPr/>
        </p:nvGrpSpPr>
        <p:grpSpPr>
          <a:xfrm>
            <a:off x="6768817" y="6457447"/>
            <a:ext cx="4750365" cy="1657094"/>
            <a:chOff x="0" y="0"/>
            <a:chExt cx="6333821" cy="2209459"/>
          </a:xfrm>
        </p:grpSpPr>
        <p:sp>
          <p:nvSpPr>
            <p:cNvPr id="8" name="TextBox 8"/>
            <p:cNvSpPr txBox="1"/>
            <p:nvPr/>
          </p:nvSpPr>
          <p:spPr>
            <a:xfrm>
              <a:off x="148592" y="952159"/>
              <a:ext cx="6036636" cy="1257300"/>
            </a:xfrm>
            <a:prstGeom prst="rect">
              <a:avLst/>
            </a:prstGeom>
          </p:spPr>
          <p:txBody>
            <a:bodyPr lIns="0" tIns="0" rIns="0" bIns="0" rtlCol="0" anchor="t">
              <a:spAutoFit/>
            </a:bodyPr>
            <a:lstStyle/>
            <a:p>
              <a:pPr algn="ctr">
                <a:lnSpc>
                  <a:spcPts val="2531"/>
                </a:lnSpc>
              </a:pPr>
              <a:r>
                <a:rPr lang="en-US" sz="1687">
                  <a:solidFill>
                    <a:srgbClr val="2D1674"/>
                  </a:solidFill>
                  <a:latin typeface="Lora"/>
                </a:rPr>
                <a:t>What's </a:t>
              </a:r>
              <a:r>
                <a:rPr lang="en-US" sz="1687">
                  <a:solidFill>
                    <a:srgbClr val="2D1674"/>
                  </a:solidFill>
                  <a:latin typeface="Lora Italics"/>
                </a:rPr>
                <a:t>outside</a:t>
              </a:r>
              <a:r>
                <a:rPr lang="en-US" sz="1687">
                  <a:solidFill>
                    <a:srgbClr val="2D1674"/>
                  </a:solidFill>
                  <a:latin typeface="Lora"/>
                </a:rPr>
                <a:t> the Bible: what the early church says, what history says, what other authors say</a:t>
              </a:r>
            </a:p>
          </p:txBody>
        </p:sp>
        <p:sp>
          <p:nvSpPr>
            <p:cNvPr id="9" name="TextBox 9"/>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External Evidence</a:t>
              </a:r>
            </a:p>
          </p:txBody>
        </p:sp>
      </p:grpSp>
      <p:pic>
        <p:nvPicPr>
          <p:cNvPr id="10" name="Picture 10"/>
          <p:cNvPicPr>
            <a:picLocks noChangeAspect="1"/>
          </p:cNvPicPr>
          <p:nvPr/>
        </p:nvPicPr>
        <p:blipFill>
          <a:blip r:embed="rId3"/>
          <a:srcRect t="8970" b="48709"/>
          <a:stretch>
            <a:fillRect/>
          </a:stretch>
        </p:blipFill>
        <p:spPr>
          <a:xfrm>
            <a:off x="6768333" y="3608445"/>
            <a:ext cx="4751334" cy="2408111"/>
          </a:xfrm>
          <a:prstGeom prst="rect">
            <a:avLst/>
          </a:prstGeom>
        </p:spPr>
      </p:pic>
      <p:grpSp>
        <p:nvGrpSpPr>
          <p:cNvPr id="11" name="Group 11"/>
          <p:cNvGrpSpPr/>
          <p:nvPr/>
        </p:nvGrpSpPr>
        <p:grpSpPr>
          <a:xfrm>
            <a:off x="12494204" y="6457447"/>
            <a:ext cx="4750365" cy="1335625"/>
            <a:chOff x="0" y="0"/>
            <a:chExt cx="6333821" cy="1780834"/>
          </a:xfrm>
        </p:grpSpPr>
        <p:sp>
          <p:nvSpPr>
            <p:cNvPr id="12" name="TextBox 12"/>
            <p:cNvSpPr txBox="1"/>
            <p:nvPr/>
          </p:nvSpPr>
          <p:spPr>
            <a:xfrm>
              <a:off x="148592" y="952159"/>
              <a:ext cx="6036636" cy="828675"/>
            </a:xfrm>
            <a:prstGeom prst="rect">
              <a:avLst/>
            </a:prstGeom>
          </p:spPr>
          <p:txBody>
            <a:bodyPr lIns="0" tIns="0" rIns="0" bIns="0" rtlCol="0" anchor="t">
              <a:spAutoFit/>
            </a:bodyPr>
            <a:lstStyle/>
            <a:p>
              <a:pPr algn="ctr">
                <a:lnSpc>
                  <a:spcPts val="2531"/>
                </a:lnSpc>
              </a:pPr>
              <a:r>
                <a:rPr lang="en-US" sz="1687">
                  <a:solidFill>
                    <a:srgbClr val="2D1674"/>
                  </a:solidFill>
                  <a:latin typeface="Lora"/>
                </a:rPr>
                <a:t>How do </a:t>
              </a:r>
              <a:r>
                <a:rPr lang="en-US" sz="1687">
                  <a:solidFill>
                    <a:srgbClr val="2D1674"/>
                  </a:solidFill>
                  <a:latin typeface="Lora Italics"/>
                </a:rPr>
                <a:t>we</a:t>
              </a:r>
              <a:r>
                <a:rPr lang="en-US" sz="1687">
                  <a:solidFill>
                    <a:srgbClr val="2D1674"/>
                  </a:solidFill>
                  <a:latin typeface="Lora"/>
                </a:rPr>
                <a:t> interpret what we've got? What do we think is stronger? </a:t>
              </a:r>
            </a:p>
          </p:txBody>
        </p:sp>
        <p:sp>
          <p:nvSpPr>
            <p:cNvPr id="13" name="TextBox 13"/>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Weighing the Evidence</a:t>
              </a:r>
            </a:p>
          </p:txBody>
        </p:sp>
      </p:grpSp>
      <p:pic>
        <p:nvPicPr>
          <p:cNvPr id="14" name="Picture 14"/>
          <p:cNvPicPr>
            <a:picLocks noChangeAspect="1"/>
          </p:cNvPicPr>
          <p:nvPr/>
        </p:nvPicPr>
        <p:blipFill>
          <a:blip r:embed="rId4"/>
          <a:srcRect t="18618" b="41056"/>
          <a:stretch>
            <a:fillRect/>
          </a:stretch>
        </p:blipFill>
        <p:spPr>
          <a:xfrm>
            <a:off x="12493720" y="3608445"/>
            <a:ext cx="4751334" cy="2408111"/>
          </a:xfrm>
          <a:prstGeom prst="rect">
            <a:avLst/>
          </a:prstGeom>
        </p:spPr>
      </p:pic>
      <p:grpSp>
        <p:nvGrpSpPr>
          <p:cNvPr id="15" name="Group 15"/>
          <p:cNvGrpSpPr/>
          <p:nvPr/>
        </p:nvGrpSpPr>
        <p:grpSpPr>
          <a:xfrm>
            <a:off x="-338435" y="9553426"/>
            <a:ext cx="18964870" cy="1151483"/>
            <a:chOff x="0" y="0"/>
            <a:chExt cx="25286494" cy="1535311"/>
          </a:xfrm>
        </p:grpSpPr>
        <p:sp>
          <p:nvSpPr>
            <p:cNvPr id="16" name="AutoShape 16"/>
            <p:cNvSpPr/>
            <p:nvPr/>
          </p:nvSpPr>
          <p:spPr>
            <a:xfrm>
              <a:off x="0" y="0"/>
              <a:ext cx="25286494" cy="1535311"/>
            </a:xfrm>
            <a:prstGeom prst="rect">
              <a:avLst/>
            </a:prstGeom>
            <a:solidFill>
              <a:srgbClr val="2D1674"/>
            </a:solidFill>
          </p:spPr>
        </p:sp>
        <p:sp>
          <p:nvSpPr>
            <p:cNvPr id="17" name="TextBox 17"/>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Summer 2020</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sp>
        <p:nvSpPr>
          <p:cNvPr id="2" name="AutoShape 2"/>
          <p:cNvSpPr/>
          <p:nvPr/>
        </p:nvSpPr>
        <p:spPr>
          <a:xfrm>
            <a:off x="1028700" y="4637132"/>
            <a:ext cx="3602860" cy="3998869"/>
          </a:xfrm>
          <a:prstGeom prst="rect">
            <a:avLst/>
          </a:prstGeom>
          <a:solidFill>
            <a:srgbClr val="2D1674">
              <a:alpha val="9803"/>
            </a:srgbClr>
          </a:solidFill>
        </p:spPr>
      </p:sp>
      <p:sp>
        <p:nvSpPr>
          <p:cNvPr id="3" name="TextBox 3"/>
          <p:cNvSpPr txBox="1"/>
          <p:nvPr/>
        </p:nvSpPr>
        <p:spPr>
          <a:xfrm>
            <a:off x="1464690" y="5095673"/>
            <a:ext cx="2730880" cy="2279094"/>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p>
          <a:p>
            <a:pPr marL="431800" lvl="1" indent="-215900">
              <a:lnSpc>
                <a:spcPts val="3000"/>
              </a:lnSpc>
              <a:buFont typeface="Arial"/>
              <a:buChar char="•"/>
            </a:pPr>
            <a:r>
              <a:rPr lang="en-US" sz="2000">
                <a:solidFill>
                  <a:srgbClr val="2D1674"/>
                </a:solidFill>
                <a:latin typeface="Lora"/>
              </a:rPr>
              <a:t>57 words != NT</a:t>
            </a:r>
          </a:p>
          <a:p>
            <a:pPr marL="431800" lvl="1" indent="-215900">
              <a:lnSpc>
                <a:spcPts val="3000"/>
              </a:lnSpc>
              <a:buFont typeface="Arial"/>
              <a:buChar char="•"/>
            </a:pPr>
            <a:r>
              <a:rPr lang="en-US" sz="2000">
                <a:solidFill>
                  <a:srgbClr val="2D1674"/>
                </a:solidFill>
                <a:latin typeface="Lora"/>
              </a:rPr>
              <a:t>~30 words != LXX</a:t>
            </a:r>
          </a:p>
          <a:p>
            <a:pPr marL="431800" lvl="1" indent="-215900">
              <a:lnSpc>
                <a:spcPts val="3000"/>
              </a:lnSpc>
              <a:buFont typeface="Arial"/>
              <a:buChar char="•"/>
            </a:pPr>
            <a:r>
              <a:rPr lang="en-US" sz="2000">
                <a:solidFill>
                  <a:srgbClr val="2D1674"/>
                </a:solidFill>
                <a:latin typeface="Lora"/>
              </a:rPr>
              <a:t>~30 words != Jewish</a:t>
            </a:r>
          </a:p>
          <a:p>
            <a:pPr algn="l">
              <a:lnSpc>
                <a:spcPts val="2700"/>
              </a:lnSpc>
            </a:pPr>
            <a:endParaRPr lang="en-US" sz="2000">
              <a:solidFill>
                <a:srgbClr val="2D1674"/>
              </a:solidFill>
              <a:latin typeface="Lora"/>
            </a:endParaRPr>
          </a:p>
        </p:txBody>
      </p:sp>
      <p:sp>
        <p:nvSpPr>
          <p:cNvPr id="4" name="AutoShape 4"/>
          <p:cNvSpPr/>
          <p:nvPr/>
        </p:nvSpPr>
        <p:spPr>
          <a:xfrm>
            <a:off x="1028700" y="3173032"/>
            <a:ext cx="3602860" cy="1564783"/>
          </a:xfrm>
          <a:prstGeom prst="rect">
            <a:avLst/>
          </a:prstGeom>
          <a:solidFill>
            <a:srgbClr val="2D1674"/>
          </a:solidFill>
        </p:spPr>
      </p:sp>
      <p:sp>
        <p:nvSpPr>
          <p:cNvPr id="5" name="TextBox 5"/>
          <p:cNvSpPr txBox="1"/>
          <p:nvPr/>
        </p:nvSpPr>
        <p:spPr>
          <a:xfrm>
            <a:off x="1556088" y="3686035"/>
            <a:ext cx="2548085" cy="481628"/>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Vocabulary</a:t>
            </a:r>
          </a:p>
        </p:txBody>
      </p:sp>
      <p:sp>
        <p:nvSpPr>
          <p:cNvPr id="6" name="TextBox 6"/>
          <p:cNvSpPr txBox="1"/>
          <p:nvPr/>
        </p:nvSpPr>
        <p:spPr>
          <a:xfrm>
            <a:off x="1028700" y="551557"/>
            <a:ext cx="9458230" cy="1706761"/>
          </a:xfrm>
          <a:prstGeom prst="rect">
            <a:avLst/>
          </a:prstGeom>
        </p:spPr>
        <p:txBody>
          <a:bodyPr lIns="0" tIns="0" rIns="0" bIns="0" rtlCol="0" anchor="t">
            <a:spAutoFit/>
          </a:bodyPr>
          <a:lstStyle/>
          <a:p>
            <a:pPr algn="l">
              <a:lnSpc>
                <a:spcPts val="6720"/>
              </a:lnSpc>
            </a:pPr>
            <a:r>
              <a:rPr lang="en-US" sz="5600" spc="364">
                <a:solidFill>
                  <a:srgbClr val="2D1674"/>
                </a:solidFill>
                <a:latin typeface="Josefin Sans"/>
              </a:rPr>
              <a:t>Authorship of 2 Peter: Internal Evidence</a:t>
            </a:r>
          </a:p>
        </p:txBody>
      </p:sp>
      <p:grpSp>
        <p:nvGrpSpPr>
          <p:cNvPr id="7" name="Group 7"/>
          <p:cNvGrpSpPr/>
          <p:nvPr/>
        </p:nvGrpSpPr>
        <p:grpSpPr>
          <a:xfrm>
            <a:off x="-338435" y="9553426"/>
            <a:ext cx="18964870" cy="1151483"/>
            <a:chOff x="0" y="0"/>
            <a:chExt cx="25286494" cy="1535311"/>
          </a:xfrm>
        </p:grpSpPr>
        <p:sp>
          <p:nvSpPr>
            <p:cNvPr id="8" name="AutoShape 8"/>
            <p:cNvSpPr/>
            <p:nvPr/>
          </p:nvSpPr>
          <p:spPr>
            <a:xfrm>
              <a:off x="0" y="0"/>
              <a:ext cx="25286494" cy="1535311"/>
            </a:xfrm>
            <a:prstGeom prst="rect">
              <a:avLst/>
            </a:prstGeom>
            <a:solidFill>
              <a:srgbClr val="2D1674"/>
            </a:solidFill>
          </p:spPr>
        </p:sp>
        <p:sp>
          <p:nvSpPr>
            <p:cNvPr id="9" name="TextBox 9"/>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a:t>
              </a:r>
            </a:p>
          </p:txBody>
        </p:sp>
      </p:grpSp>
      <p:sp>
        <p:nvSpPr>
          <p:cNvPr id="10" name="AutoShape 10"/>
          <p:cNvSpPr/>
          <p:nvPr/>
        </p:nvSpPr>
        <p:spPr>
          <a:xfrm>
            <a:off x="5218055" y="4637132"/>
            <a:ext cx="3602860" cy="3998869"/>
          </a:xfrm>
          <a:prstGeom prst="rect">
            <a:avLst/>
          </a:prstGeom>
          <a:solidFill>
            <a:srgbClr val="2D1674">
              <a:alpha val="9803"/>
            </a:srgbClr>
          </a:solidFill>
        </p:spPr>
      </p:sp>
      <p:sp>
        <p:nvSpPr>
          <p:cNvPr id="11" name="TextBox 11"/>
          <p:cNvSpPr txBox="1"/>
          <p:nvPr/>
        </p:nvSpPr>
        <p:spPr>
          <a:xfrm>
            <a:off x="5654046" y="5095673"/>
            <a:ext cx="2730880" cy="1649551"/>
          </a:xfrm>
          <a:prstGeom prst="rect">
            <a:avLst/>
          </a:prstGeom>
        </p:spPr>
        <p:txBody>
          <a:bodyPr lIns="0" tIns="0" rIns="0" bIns="0" rtlCol="0" anchor="t">
            <a:spAutoFit/>
          </a:bodyPr>
          <a:lstStyle/>
          <a:p>
            <a:pPr>
              <a:lnSpc>
                <a:spcPts val="3600"/>
              </a:lnSpc>
            </a:pPr>
            <a:r>
              <a:rPr lang="en-US" sz="2400" dirty="0">
                <a:solidFill>
                  <a:srgbClr val="2D1674"/>
                </a:solidFill>
                <a:latin typeface="Lora"/>
              </a:rPr>
              <a:t>It's </a:t>
            </a:r>
            <a:r>
              <a:rPr lang="en-US" sz="2400" dirty="0">
                <a:solidFill>
                  <a:srgbClr val="2D1674"/>
                </a:solidFill>
                <a:latin typeface="Lora Italics"/>
              </a:rPr>
              <a:t>weird</a:t>
            </a:r>
            <a:r>
              <a:rPr lang="en-US" sz="2400" dirty="0">
                <a:solidFill>
                  <a:srgbClr val="2D1674"/>
                </a:solidFill>
                <a:latin typeface="Lora"/>
              </a:rPr>
              <a:t>.</a:t>
            </a:r>
          </a:p>
          <a:p>
            <a:pPr marL="431801" lvl="1" indent="-215900">
              <a:lnSpc>
                <a:spcPts val="3000"/>
              </a:lnSpc>
              <a:buFont typeface="Arial"/>
              <a:buChar char="•"/>
            </a:pPr>
            <a:r>
              <a:rPr lang="en-US" sz="2400" dirty="0">
                <a:solidFill>
                  <a:srgbClr val="2D1674"/>
                </a:solidFill>
                <a:latin typeface="Lora"/>
              </a:rPr>
              <a:t>Attic Style?</a:t>
            </a:r>
          </a:p>
          <a:p>
            <a:pPr marL="431800" lvl="1" indent="-215900">
              <a:lnSpc>
                <a:spcPts val="3000"/>
              </a:lnSpc>
              <a:buFont typeface="Arial"/>
              <a:buChar char="•"/>
            </a:pPr>
            <a:r>
              <a:rPr lang="en-US" sz="2000" dirty="0">
                <a:solidFill>
                  <a:srgbClr val="2D1674"/>
                </a:solidFill>
                <a:latin typeface="Lora"/>
              </a:rPr>
              <a:t>Asiatic Style?*</a:t>
            </a:r>
          </a:p>
          <a:p>
            <a:pPr algn="l">
              <a:lnSpc>
                <a:spcPts val="3600"/>
              </a:lnSpc>
            </a:pPr>
            <a:endParaRPr lang="en-US" sz="2000" dirty="0">
              <a:solidFill>
                <a:srgbClr val="2D1674"/>
              </a:solidFill>
              <a:latin typeface="Lora"/>
            </a:endParaRPr>
          </a:p>
        </p:txBody>
      </p:sp>
      <p:sp>
        <p:nvSpPr>
          <p:cNvPr id="12" name="AutoShape 12"/>
          <p:cNvSpPr/>
          <p:nvPr/>
        </p:nvSpPr>
        <p:spPr>
          <a:xfrm>
            <a:off x="5218055" y="3173032"/>
            <a:ext cx="3602860" cy="1564783"/>
          </a:xfrm>
          <a:prstGeom prst="rect">
            <a:avLst/>
          </a:prstGeom>
          <a:solidFill>
            <a:srgbClr val="2D1674"/>
          </a:solidFill>
        </p:spPr>
      </p:sp>
      <p:sp>
        <p:nvSpPr>
          <p:cNvPr id="13" name="TextBox 13"/>
          <p:cNvSpPr txBox="1"/>
          <p:nvPr/>
        </p:nvSpPr>
        <p:spPr>
          <a:xfrm>
            <a:off x="5745443" y="3686035"/>
            <a:ext cx="2548085" cy="481628"/>
          </a:xfrm>
          <a:prstGeom prst="rect">
            <a:avLst/>
          </a:prstGeom>
        </p:spPr>
        <p:txBody>
          <a:bodyPr lIns="0" tIns="0" rIns="0" bIns="0" rtlCol="0" anchor="t">
            <a:spAutoFit/>
          </a:bodyPr>
          <a:lstStyle/>
          <a:p>
            <a:pPr algn="ctr">
              <a:lnSpc>
                <a:spcPts val="3919"/>
              </a:lnSpc>
            </a:pPr>
            <a:r>
              <a:rPr lang="en-US" sz="2799" spc="223">
                <a:solidFill>
                  <a:srgbClr val="FBF1EF"/>
                </a:solidFill>
                <a:latin typeface="Lora"/>
              </a:rPr>
              <a:t>Style</a:t>
            </a:r>
          </a:p>
        </p:txBody>
      </p:sp>
      <p:sp>
        <p:nvSpPr>
          <p:cNvPr id="14" name="AutoShape 14"/>
          <p:cNvSpPr/>
          <p:nvPr/>
        </p:nvSpPr>
        <p:spPr>
          <a:xfrm>
            <a:off x="9467084" y="4637132"/>
            <a:ext cx="3602860" cy="3998869"/>
          </a:xfrm>
          <a:prstGeom prst="rect">
            <a:avLst/>
          </a:prstGeom>
          <a:solidFill>
            <a:srgbClr val="2D1674">
              <a:alpha val="9803"/>
            </a:srgbClr>
          </a:solidFill>
        </p:spPr>
      </p:sp>
      <p:sp>
        <p:nvSpPr>
          <p:cNvPr id="15" name="TextBox 15"/>
          <p:cNvSpPr txBox="1"/>
          <p:nvPr/>
        </p:nvSpPr>
        <p:spPr>
          <a:xfrm>
            <a:off x="9903075" y="5095673"/>
            <a:ext cx="2730880" cy="1194137"/>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r>
              <a:rPr lang="en-US" sz="2400">
                <a:solidFill>
                  <a:srgbClr val="2D1674"/>
                </a:solidFill>
                <a:latin typeface="Lora"/>
              </a:rPr>
              <a:t>.  </a:t>
            </a:r>
          </a:p>
          <a:p>
            <a:pPr marL="431801" lvl="1" indent="-215900">
              <a:lnSpc>
                <a:spcPts val="3000"/>
              </a:lnSpc>
              <a:buFont typeface="Arial"/>
              <a:buChar char="•"/>
            </a:pPr>
            <a:r>
              <a:rPr lang="en-US" sz="2000">
                <a:solidFill>
                  <a:srgbClr val="2D1674"/>
                </a:solidFill>
                <a:latin typeface="Lora"/>
              </a:rPr>
              <a:t>Some similarities</a:t>
            </a:r>
          </a:p>
          <a:p>
            <a:pPr marL="431800" lvl="1" indent="-215900" algn="l">
              <a:lnSpc>
                <a:spcPts val="3000"/>
              </a:lnSpc>
              <a:buFont typeface="Arial"/>
              <a:buChar char="•"/>
            </a:pPr>
            <a:r>
              <a:rPr lang="en-US" sz="2000">
                <a:solidFill>
                  <a:srgbClr val="2D1674"/>
                </a:solidFill>
                <a:latin typeface="Lora"/>
              </a:rPr>
              <a:t>Some differences </a:t>
            </a:r>
          </a:p>
        </p:txBody>
      </p:sp>
      <p:sp>
        <p:nvSpPr>
          <p:cNvPr id="16" name="AutoShape 16"/>
          <p:cNvSpPr/>
          <p:nvPr/>
        </p:nvSpPr>
        <p:spPr>
          <a:xfrm>
            <a:off x="9467084" y="3173032"/>
            <a:ext cx="3602860" cy="1564783"/>
          </a:xfrm>
          <a:prstGeom prst="rect">
            <a:avLst/>
          </a:prstGeom>
          <a:solidFill>
            <a:srgbClr val="2D1674"/>
          </a:solidFill>
        </p:spPr>
      </p:sp>
      <p:sp>
        <p:nvSpPr>
          <p:cNvPr id="17" name="TextBox 17"/>
          <p:cNvSpPr txBox="1"/>
          <p:nvPr/>
        </p:nvSpPr>
        <p:spPr>
          <a:xfrm>
            <a:off x="9906549" y="3687151"/>
            <a:ext cx="2723931" cy="481628"/>
          </a:xfrm>
          <a:prstGeom prst="rect">
            <a:avLst/>
          </a:prstGeom>
        </p:spPr>
        <p:txBody>
          <a:bodyPr lIns="0" tIns="0" rIns="0" bIns="0" rtlCol="0" anchor="t">
            <a:spAutoFit/>
          </a:bodyPr>
          <a:lstStyle/>
          <a:p>
            <a:pPr algn="ctr">
              <a:lnSpc>
                <a:spcPts val="3920"/>
              </a:lnSpc>
            </a:pPr>
            <a:r>
              <a:rPr lang="en-US" sz="2800" spc="224">
                <a:solidFill>
                  <a:srgbClr val="FBF1EF"/>
                </a:solidFill>
                <a:latin typeface="Lora"/>
              </a:rPr>
              <a:t>1 Peter &amp; Jude</a:t>
            </a:r>
          </a:p>
        </p:txBody>
      </p:sp>
      <p:sp>
        <p:nvSpPr>
          <p:cNvPr id="18" name="AutoShape 18"/>
          <p:cNvSpPr/>
          <p:nvPr/>
        </p:nvSpPr>
        <p:spPr>
          <a:xfrm>
            <a:off x="13656440" y="4637132"/>
            <a:ext cx="3602860" cy="3998869"/>
          </a:xfrm>
          <a:prstGeom prst="rect">
            <a:avLst/>
          </a:prstGeom>
          <a:solidFill>
            <a:srgbClr val="2D1674">
              <a:alpha val="9803"/>
            </a:srgbClr>
          </a:solidFill>
        </p:spPr>
      </p:sp>
      <p:sp>
        <p:nvSpPr>
          <p:cNvPr id="19" name="TextBox 19"/>
          <p:cNvSpPr txBox="1"/>
          <p:nvPr/>
        </p:nvSpPr>
        <p:spPr>
          <a:xfrm>
            <a:off x="14092430" y="5095673"/>
            <a:ext cx="2730880" cy="2319278"/>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r>
              <a:rPr lang="en-US" sz="2400">
                <a:solidFill>
                  <a:srgbClr val="2D1674"/>
                </a:solidFill>
                <a:latin typeface="Lora"/>
              </a:rPr>
              <a:t>.</a:t>
            </a:r>
          </a:p>
          <a:p>
            <a:pPr marL="431801" lvl="1" indent="-215900">
              <a:lnSpc>
                <a:spcPts val="3000"/>
              </a:lnSpc>
              <a:buFont typeface="Arial"/>
              <a:buChar char="•"/>
            </a:pPr>
            <a:r>
              <a:rPr lang="en-US" sz="2000">
                <a:solidFill>
                  <a:srgbClr val="2D1674"/>
                </a:solidFill>
                <a:latin typeface="Lora"/>
              </a:rPr>
              <a:t>Simeon Peter (1.1)</a:t>
            </a:r>
          </a:p>
          <a:p>
            <a:pPr marL="431801" lvl="1" indent="-215900">
              <a:lnSpc>
                <a:spcPts val="3000"/>
              </a:lnSpc>
              <a:buFont typeface="Arial"/>
              <a:buChar char="•"/>
            </a:pPr>
            <a:r>
              <a:rPr lang="en-US" sz="2000">
                <a:solidFill>
                  <a:srgbClr val="2D1674"/>
                </a:solidFill>
                <a:latin typeface="Lora"/>
              </a:rPr>
              <a:t>Second letter (3.1)</a:t>
            </a:r>
          </a:p>
          <a:p>
            <a:pPr marL="431801" lvl="1" indent="-215900">
              <a:lnSpc>
                <a:spcPts val="3000"/>
              </a:lnSpc>
              <a:buFont typeface="Arial"/>
              <a:buChar char="•"/>
            </a:pPr>
            <a:r>
              <a:rPr lang="en-US" sz="2000">
                <a:solidFill>
                  <a:srgbClr val="2D1674"/>
                </a:solidFill>
                <a:latin typeface="Lora"/>
              </a:rPr>
              <a:t>Your apostles (3.2)</a:t>
            </a:r>
          </a:p>
          <a:p>
            <a:pPr marL="431801" lvl="1" indent="-215900">
              <a:lnSpc>
                <a:spcPts val="3000"/>
              </a:lnSpc>
              <a:buFont typeface="Arial"/>
              <a:buChar char="•"/>
            </a:pPr>
            <a:r>
              <a:rPr lang="en-US" sz="2000">
                <a:solidFill>
                  <a:srgbClr val="2D1674"/>
                </a:solidFill>
                <a:latin typeface="Lora"/>
              </a:rPr>
              <a:t>The fathers (3.4)</a:t>
            </a:r>
          </a:p>
          <a:p>
            <a:pPr marL="431800" lvl="1" indent="-215900" algn="l">
              <a:lnSpc>
                <a:spcPts val="3000"/>
              </a:lnSpc>
              <a:buFont typeface="Arial"/>
              <a:buChar char="•"/>
            </a:pPr>
            <a:r>
              <a:rPr lang="en-US" sz="2000">
                <a:solidFill>
                  <a:srgbClr val="2D1674"/>
                </a:solidFill>
                <a:latin typeface="Lora"/>
              </a:rPr>
              <a:t>Paul's letters (3.15)</a:t>
            </a:r>
          </a:p>
        </p:txBody>
      </p:sp>
      <p:sp>
        <p:nvSpPr>
          <p:cNvPr id="20" name="AutoShape 20"/>
          <p:cNvSpPr/>
          <p:nvPr/>
        </p:nvSpPr>
        <p:spPr>
          <a:xfrm>
            <a:off x="13656440" y="3173032"/>
            <a:ext cx="3602860" cy="1564783"/>
          </a:xfrm>
          <a:prstGeom prst="rect">
            <a:avLst/>
          </a:prstGeom>
          <a:solidFill>
            <a:srgbClr val="2D1674"/>
          </a:solidFill>
        </p:spPr>
      </p:sp>
      <p:sp>
        <p:nvSpPr>
          <p:cNvPr id="21" name="TextBox 21"/>
          <p:cNvSpPr txBox="1"/>
          <p:nvPr/>
        </p:nvSpPr>
        <p:spPr>
          <a:xfrm>
            <a:off x="14183827" y="3686035"/>
            <a:ext cx="2548085" cy="481628"/>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2 Peter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3" grpId="0"/>
      <p:bldP spid="15"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1674"/>
        </a:solidFill>
        <a:effectLst/>
      </p:bgPr>
    </p:bg>
    <p:spTree>
      <p:nvGrpSpPr>
        <p:cNvPr id="1" name=""/>
        <p:cNvGrpSpPr/>
        <p:nvPr/>
      </p:nvGrpSpPr>
      <p:grpSpPr>
        <a:xfrm>
          <a:off x="0" y="0"/>
          <a:ext cx="0" cy="0"/>
          <a:chOff x="0" y="0"/>
          <a:chExt cx="0" cy="0"/>
        </a:xfrm>
      </p:grpSpPr>
      <p:grpSp>
        <p:nvGrpSpPr>
          <p:cNvPr id="2" name="Group 2"/>
          <p:cNvGrpSpPr/>
          <p:nvPr/>
        </p:nvGrpSpPr>
        <p:grpSpPr>
          <a:xfrm>
            <a:off x="-394394" y="-536081"/>
            <a:ext cx="19076788" cy="11359161"/>
            <a:chOff x="0" y="0"/>
            <a:chExt cx="25435718" cy="15145548"/>
          </a:xfrm>
        </p:grpSpPr>
        <p:pic>
          <p:nvPicPr>
            <p:cNvPr id="3" name="Picture 3"/>
            <p:cNvPicPr>
              <a:picLocks noChangeAspect="1"/>
            </p:cNvPicPr>
            <p:nvPr/>
          </p:nvPicPr>
          <p:blipFill>
            <a:blip r:embed="rId2">
              <a:alphaModFix amt="40000"/>
            </a:blip>
            <a:srcRect l="22461" r="22461"/>
            <a:stretch>
              <a:fillRect/>
            </a:stretch>
          </p:blipFill>
          <p:spPr>
            <a:xfrm>
              <a:off x="0" y="0"/>
              <a:ext cx="6224984" cy="15145548"/>
            </a:xfrm>
            <a:prstGeom prst="rect">
              <a:avLst/>
            </a:prstGeom>
          </p:spPr>
        </p:pic>
        <p:pic>
          <p:nvPicPr>
            <p:cNvPr id="4" name="Picture 4"/>
            <p:cNvPicPr>
              <a:picLocks noChangeAspect="1"/>
            </p:cNvPicPr>
            <p:nvPr/>
          </p:nvPicPr>
          <p:blipFill>
            <a:blip r:embed="rId3">
              <a:alphaModFix amt="40000"/>
            </a:blip>
            <a:srcRect l="34587" r="34587"/>
            <a:stretch>
              <a:fillRect/>
            </a:stretch>
          </p:blipFill>
          <p:spPr>
            <a:xfrm>
              <a:off x="6403578" y="0"/>
              <a:ext cx="6224984" cy="15145548"/>
            </a:xfrm>
            <a:prstGeom prst="rect">
              <a:avLst/>
            </a:prstGeom>
          </p:spPr>
        </p:pic>
        <p:pic>
          <p:nvPicPr>
            <p:cNvPr id="5" name="Picture 5"/>
            <p:cNvPicPr>
              <a:picLocks noChangeAspect="1"/>
            </p:cNvPicPr>
            <p:nvPr/>
          </p:nvPicPr>
          <p:blipFill>
            <a:blip r:embed="rId3">
              <a:alphaModFix amt="40000"/>
            </a:blip>
            <a:srcRect l="66474" r="2700"/>
            <a:stretch>
              <a:fillRect/>
            </a:stretch>
          </p:blipFill>
          <p:spPr>
            <a:xfrm>
              <a:off x="12807156" y="0"/>
              <a:ext cx="6224984" cy="15145548"/>
            </a:xfrm>
            <a:prstGeom prst="rect">
              <a:avLst/>
            </a:prstGeom>
          </p:spPr>
        </p:pic>
        <p:pic>
          <p:nvPicPr>
            <p:cNvPr id="6" name="Picture 6"/>
            <p:cNvPicPr>
              <a:picLocks noChangeAspect="1"/>
            </p:cNvPicPr>
            <p:nvPr/>
          </p:nvPicPr>
          <p:blipFill>
            <a:blip r:embed="rId4">
              <a:alphaModFix amt="40000"/>
            </a:blip>
            <a:srcRect l="21302" r="19166"/>
            <a:stretch>
              <a:fillRect/>
            </a:stretch>
          </p:blipFill>
          <p:spPr>
            <a:xfrm>
              <a:off x="19210734" y="0"/>
              <a:ext cx="6224984" cy="15145548"/>
            </a:xfrm>
            <a:prstGeom prst="rect">
              <a:avLst/>
            </a:prstGeom>
          </p:spPr>
        </p:pic>
      </p:grpSp>
      <p:grpSp>
        <p:nvGrpSpPr>
          <p:cNvPr id="7" name="Group 7"/>
          <p:cNvGrpSpPr/>
          <p:nvPr/>
        </p:nvGrpSpPr>
        <p:grpSpPr>
          <a:xfrm>
            <a:off x="4720107" y="2214065"/>
            <a:ext cx="8847786" cy="5858870"/>
            <a:chOff x="0" y="0"/>
            <a:chExt cx="11797048" cy="7811827"/>
          </a:xfrm>
        </p:grpSpPr>
        <p:sp>
          <p:nvSpPr>
            <p:cNvPr id="8" name="AutoShape 8"/>
            <p:cNvSpPr/>
            <p:nvPr/>
          </p:nvSpPr>
          <p:spPr>
            <a:xfrm>
              <a:off x="0" y="0"/>
              <a:ext cx="11797048" cy="7811827"/>
            </a:xfrm>
            <a:prstGeom prst="rect">
              <a:avLst/>
            </a:prstGeom>
            <a:solidFill>
              <a:srgbClr val="2D1674"/>
            </a:solidFill>
          </p:spPr>
        </p:sp>
        <p:sp>
          <p:nvSpPr>
            <p:cNvPr id="9" name="TextBox 9"/>
            <p:cNvSpPr txBox="1"/>
            <p:nvPr/>
          </p:nvSpPr>
          <p:spPr>
            <a:xfrm>
              <a:off x="1895539" y="792170"/>
              <a:ext cx="8005971" cy="642938"/>
            </a:xfrm>
            <a:prstGeom prst="rect">
              <a:avLst/>
            </a:prstGeom>
          </p:spPr>
          <p:txBody>
            <a:bodyPr lIns="0" tIns="0" rIns="0" bIns="0" rtlCol="0" anchor="t">
              <a:spAutoFit/>
            </a:bodyPr>
            <a:lstStyle/>
            <a:p>
              <a:pPr algn="ctr">
                <a:lnSpc>
                  <a:spcPts val="3839"/>
                </a:lnSpc>
              </a:pPr>
              <a:r>
                <a:rPr lang="en-US" sz="3199">
                  <a:solidFill>
                    <a:srgbClr val="FBF1EF"/>
                  </a:solidFill>
                  <a:latin typeface="Josefin Sans Bold"/>
                </a:rPr>
                <a:t>SO WHAT, THEN?</a:t>
              </a:r>
            </a:p>
          </p:txBody>
        </p:sp>
        <p:sp>
          <p:nvSpPr>
            <p:cNvPr id="10" name="TextBox 10"/>
            <p:cNvSpPr txBox="1"/>
            <p:nvPr/>
          </p:nvSpPr>
          <p:spPr>
            <a:xfrm>
              <a:off x="1488982" y="1935132"/>
              <a:ext cx="8819084" cy="5084524"/>
            </a:xfrm>
            <a:prstGeom prst="rect">
              <a:avLst/>
            </a:prstGeom>
          </p:spPr>
          <p:txBody>
            <a:bodyPr lIns="0" tIns="0" rIns="0" bIns="0" rtlCol="0" anchor="t">
              <a:spAutoFit/>
            </a:bodyPr>
            <a:lstStyle/>
            <a:p>
              <a:pPr algn="ctr">
                <a:lnSpc>
                  <a:spcPts val="3840"/>
                </a:lnSpc>
              </a:pPr>
              <a:r>
                <a:rPr lang="en-US" sz="2399" spc="120">
                  <a:solidFill>
                    <a:srgbClr val="FBF1EF"/>
                  </a:solidFill>
                  <a:latin typeface="Lora"/>
                </a:rPr>
                <a:t>“That there is a weighty case against the apostolic authorship of 2 Peter it would be idle to deny. Its style, diction, poor attestation, relationship with Jude, as well as its idiosyncrasies of content make one inclined to assign it to the second century….” -Michael Green, </a:t>
              </a:r>
              <a:r>
                <a:rPr lang="en-US" sz="2399" spc="120">
                  <a:solidFill>
                    <a:srgbClr val="FBF1EF"/>
                  </a:solidFill>
                  <a:latin typeface="Lora Italics"/>
                </a:rPr>
                <a:t>2 Peter</a:t>
              </a:r>
              <a:r>
                <a:rPr lang="en-US" sz="2399" spc="120">
                  <a:solidFill>
                    <a:srgbClr val="FBF1EF"/>
                  </a:solidFill>
                  <a:latin typeface="Lora"/>
                </a:rPr>
                <a:t> (Tyndale), 30</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sp>
        <p:nvSpPr>
          <p:cNvPr id="2" name="AutoShape 2"/>
          <p:cNvSpPr/>
          <p:nvPr/>
        </p:nvSpPr>
        <p:spPr>
          <a:xfrm>
            <a:off x="1028700" y="4637132"/>
            <a:ext cx="3602860" cy="3998869"/>
          </a:xfrm>
          <a:prstGeom prst="rect">
            <a:avLst/>
          </a:prstGeom>
          <a:solidFill>
            <a:srgbClr val="2D1674">
              <a:alpha val="9803"/>
            </a:srgbClr>
          </a:solidFill>
        </p:spPr>
      </p:sp>
      <p:sp>
        <p:nvSpPr>
          <p:cNvPr id="3" name="TextBox 3"/>
          <p:cNvSpPr txBox="1"/>
          <p:nvPr/>
        </p:nvSpPr>
        <p:spPr>
          <a:xfrm>
            <a:off x="1464690" y="5095673"/>
            <a:ext cx="2730880" cy="1904047"/>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p>
          <a:p>
            <a:pPr marL="431801" lvl="1" indent="-215900">
              <a:lnSpc>
                <a:spcPts val="3000"/>
              </a:lnSpc>
              <a:buFont typeface="Arial"/>
              <a:buChar char="•"/>
            </a:pPr>
            <a:r>
              <a:rPr lang="en-US" sz="2400">
                <a:solidFill>
                  <a:srgbClr val="2D1674"/>
                </a:solidFill>
                <a:latin typeface="Lora"/>
              </a:rPr>
              <a:t>Origen (3rd cent)</a:t>
            </a:r>
          </a:p>
          <a:p>
            <a:pPr marL="431801" lvl="1" indent="-215900">
              <a:lnSpc>
                <a:spcPts val="3000"/>
              </a:lnSpc>
              <a:buFont typeface="Arial"/>
              <a:buChar char="•"/>
            </a:pPr>
            <a:r>
              <a:rPr lang="en-US" sz="2000">
                <a:solidFill>
                  <a:srgbClr val="2D1674"/>
                </a:solidFill>
                <a:latin typeface="Lora"/>
              </a:rPr>
              <a:t>Eusebius (4th cent)</a:t>
            </a:r>
          </a:p>
          <a:p>
            <a:pPr marL="431800" lvl="1" indent="-215900">
              <a:lnSpc>
                <a:spcPts val="3000"/>
              </a:lnSpc>
              <a:buFont typeface="Arial"/>
              <a:buChar char="•"/>
            </a:pPr>
            <a:r>
              <a:rPr lang="en-US" sz="2000">
                <a:solidFill>
                  <a:srgbClr val="2D1674"/>
                </a:solidFill>
                <a:latin typeface="Lora"/>
              </a:rPr>
              <a:t>Jerome (4th cent)</a:t>
            </a:r>
          </a:p>
          <a:p>
            <a:pPr algn="l">
              <a:lnSpc>
                <a:spcPts val="2700"/>
              </a:lnSpc>
            </a:pPr>
            <a:endParaRPr lang="en-US" sz="2000">
              <a:solidFill>
                <a:srgbClr val="2D1674"/>
              </a:solidFill>
              <a:latin typeface="Lora"/>
            </a:endParaRPr>
          </a:p>
        </p:txBody>
      </p:sp>
      <p:sp>
        <p:nvSpPr>
          <p:cNvPr id="4" name="AutoShape 4"/>
          <p:cNvSpPr/>
          <p:nvPr/>
        </p:nvSpPr>
        <p:spPr>
          <a:xfrm>
            <a:off x="1028700" y="3173032"/>
            <a:ext cx="3602860" cy="1564783"/>
          </a:xfrm>
          <a:prstGeom prst="rect">
            <a:avLst/>
          </a:prstGeom>
          <a:solidFill>
            <a:srgbClr val="2D1674"/>
          </a:solidFill>
        </p:spPr>
      </p:sp>
      <p:sp>
        <p:nvSpPr>
          <p:cNvPr id="5" name="TextBox 5"/>
          <p:cNvSpPr txBox="1"/>
          <p:nvPr/>
        </p:nvSpPr>
        <p:spPr>
          <a:xfrm>
            <a:off x="1556088" y="3438236"/>
            <a:ext cx="2548085" cy="977225"/>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Church Fathers</a:t>
            </a:r>
          </a:p>
        </p:txBody>
      </p:sp>
      <p:sp>
        <p:nvSpPr>
          <p:cNvPr id="6" name="TextBox 6"/>
          <p:cNvSpPr txBox="1"/>
          <p:nvPr/>
        </p:nvSpPr>
        <p:spPr>
          <a:xfrm>
            <a:off x="1028700" y="551557"/>
            <a:ext cx="9458230" cy="1706761"/>
          </a:xfrm>
          <a:prstGeom prst="rect">
            <a:avLst/>
          </a:prstGeom>
        </p:spPr>
        <p:txBody>
          <a:bodyPr lIns="0" tIns="0" rIns="0" bIns="0" rtlCol="0" anchor="t">
            <a:spAutoFit/>
          </a:bodyPr>
          <a:lstStyle/>
          <a:p>
            <a:pPr algn="l">
              <a:lnSpc>
                <a:spcPts val="6720"/>
              </a:lnSpc>
            </a:pPr>
            <a:r>
              <a:rPr lang="en-US" sz="5600" spc="364">
                <a:solidFill>
                  <a:srgbClr val="2D1674"/>
                </a:solidFill>
                <a:latin typeface="Josefin Sans"/>
              </a:rPr>
              <a:t>Authorship of 2 Peter: External Evidence</a:t>
            </a:r>
          </a:p>
        </p:txBody>
      </p:sp>
      <p:grpSp>
        <p:nvGrpSpPr>
          <p:cNvPr id="7" name="Group 7"/>
          <p:cNvGrpSpPr/>
          <p:nvPr/>
        </p:nvGrpSpPr>
        <p:grpSpPr>
          <a:xfrm>
            <a:off x="-338435" y="9553426"/>
            <a:ext cx="18964870" cy="1151483"/>
            <a:chOff x="0" y="0"/>
            <a:chExt cx="25286494" cy="1535311"/>
          </a:xfrm>
        </p:grpSpPr>
        <p:sp>
          <p:nvSpPr>
            <p:cNvPr id="8" name="AutoShape 8"/>
            <p:cNvSpPr/>
            <p:nvPr/>
          </p:nvSpPr>
          <p:spPr>
            <a:xfrm>
              <a:off x="0" y="0"/>
              <a:ext cx="25286494" cy="1535311"/>
            </a:xfrm>
            <a:prstGeom prst="rect">
              <a:avLst/>
            </a:prstGeom>
            <a:solidFill>
              <a:srgbClr val="2D1674"/>
            </a:solidFill>
          </p:spPr>
        </p:sp>
        <p:sp>
          <p:nvSpPr>
            <p:cNvPr id="9" name="TextBox 9"/>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94590"/>
            <a:ext cx="13158692" cy="1704114"/>
            <a:chOff x="0" y="0"/>
            <a:chExt cx="17544923" cy="2272152"/>
          </a:xfrm>
        </p:grpSpPr>
        <p:sp>
          <p:nvSpPr>
            <p:cNvPr id="3" name="TextBox 3"/>
            <p:cNvSpPr txBox="1"/>
            <p:nvPr/>
          </p:nvSpPr>
          <p:spPr>
            <a:xfrm>
              <a:off x="0" y="38100"/>
              <a:ext cx="17544923" cy="1248992"/>
            </a:xfrm>
            <a:prstGeom prst="rect">
              <a:avLst/>
            </a:prstGeom>
          </p:spPr>
          <p:txBody>
            <a:bodyPr lIns="0" tIns="0" rIns="0" bIns="0" rtlCol="0" anchor="t">
              <a:spAutoFit/>
            </a:bodyPr>
            <a:lstStyle/>
            <a:p>
              <a:pPr algn="l">
                <a:lnSpc>
                  <a:spcPts val="7039"/>
                </a:lnSpc>
              </a:pPr>
              <a:r>
                <a:rPr lang="en-US" sz="6399" spc="383">
                  <a:solidFill>
                    <a:srgbClr val="2D1674"/>
                  </a:solidFill>
                  <a:latin typeface="Josefin Sans Bold"/>
                </a:rPr>
                <a:t>ANCIENT TESTIMONY</a:t>
              </a:r>
            </a:p>
          </p:txBody>
        </p:sp>
        <p:sp>
          <p:nvSpPr>
            <p:cNvPr id="4" name="TextBox 4"/>
            <p:cNvSpPr txBox="1"/>
            <p:nvPr/>
          </p:nvSpPr>
          <p:spPr>
            <a:xfrm>
              <a:off x="0" y="1629215"/>
              <a:ext cx="15868523" cy="642938"/>
            </a:xfrm>
            <a:prstGeom prst="rect">
              <a:avLst/>
            </a:prstGeom>
          </p:spPr>
          <p:txBody>
            <a:bodyPr lIns="0" tIns="0" rIns="0" bIns="0" rtlCol="0" anchor="t">
              <a:spAutoFit/>
            </a:bodyPr>
            <a:lstStyle/>
            <a:p>
              <a:pPr algn="l">
                <a:lnSpc>
                  <a:spcPts val="3839"/>
                </a:lnSpc>
              </a:pPr>
              <a:r>
                <a:rPr lang="en-US" sz="3199">
                  <a:solidFill>
                    <a:srgbClr val="2D1674"/>
                  </a:solidFill>
                  <a:latin typeface="Josefin Sans Bold"/>
                </a:rPr>
                <a:t>THE EARLIEST DISCUSSION OF 2 PETER</a:t>
              </a:r>
            </a:p>
          </p:txBody>
        </p:sp>
      </p:grpSp>
      <p:grpSp>
        <p:nvGrpSpPr>
          <p:cNvPr id="5" name="Group 5"/>
          <p:cNvGrpSpPr/>
          <p:nvPr/>
        </p:nvGrpSpPr>
        <p:grpSpPr>
          <a:xfrm>
            <a:off x="1028700" y="4413626"/>
            <a:ext cx="4473678" cy="3563793"/>
            <a:chOff x="0" y="0"/>
            <a:chExt cx="5964904" cy="4751724"/>
          </a:xfrm>
        </p:grpSpPr>
        <p:sp>
          <p:nvSpPr>
            <p:cNvPr id="6" name="TextBox 6"/>
            <p:cNvSpPr txBox="1"/>
            <p:nvPr/>
          </p:nvSpPr>
          <p:spPr>
            <a:xfrm>
              <a:off x="0" y="942280"/>
              <a:ext cx="5961729" cy="3809444"/>
            </a:xfrm>
            <a:prstGeom prst="rect">
              <a:avLst/>
            </a:prstGeom>
          </p:spPr>
          <p:txBody>
            <a:bodyPr lIns="0" tIns="0" rIns="0" bIns="0" rtlCol="0" anchor="t">
              <a:spAutoFit/>
            </a:bodyPr>
            <a:lstStyle/>
            <a:p>
              <a:pPr>
                <a:lnSpc>
                  <a:spcPts val="3360"/>
                </a:lnSpc>
              </a:pPr>
              <a:r>
                <a:rPr lang="en-US" sz="2100" spc="105">
                  <a:solidFill>
                    <a:srgbClr val="2D1674"/>
                  </a:solidFill>
                  <a:latin typeface="Lora"/>
                </a:rPr>
                <a:t>But Peter, upon whom the church of Christ is built, against which the gates of hell shall not prevail, has left one epistle undisputed. Suppose, also, the second was left by him for on this there is some doubt.</a:t>
              </a:r>
            </a:p>
          </p:txBody>
        </p:sp>
        <p:sp>
          <p:nvSpPr>
            <p:cNvPr id="7" name="TextBox 7"/>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dirty="0">
                  <a:solidFill>
                    <a:srgbClr val="2D1674"/>
                  </a:solidFill>
                  <a:latin typeface="Lora"/>
                </a:rPr>
                <a:t>Origen (AD 185–254)</a:t>
              </a:r>
            </a:p>
          </p:txBody>
        </p:sp>
      </p:grpSp>
      <p:grpSp>
        <p:nvGrpSpPr>
          <p:cNvPr id="8" name="Group 8"/>
          <p:cNvGrpSpPr/>
          <p:nvPr/>
        </p:nvGrpSpPr>
        <p:grpSpPr>
          <a:xfrm>
            <a:off x="-338435" y="9553426"/>
            <a:ext cx="18964870" cy="1151483"/>
            <a:chOff x="0" y="0"/>
            <a:chExt cx="25286494" cy="1535311"/>
          </a:xfrm>
        </p:grpSpPr>
        <p:sp>
          <p:nvSpPr>
            <p:cNvPr id="9" name="AutoShape 9"/>
            <p:cNvSpPr/>
            <p:nvPr/>
          </p:nvSpPr>
          <p:spPr>
            <a:xfrm>
              <a:off x="0" y="0"/>
              <a:ext cx="25286494" cy="1535311"/>
            </a:xfrm>
            <a:prstGeom prst="rect">
              <a:avLst/>
            </a:prstGeom>
            <a:solidFill>
              <a:srgbClr val="2D1674"/>
            </a:solidFill>
          </p:spPr>
        </p:sp>
        <p:sp>
          <p:nvSpPr>
            <p:cNvPr id="10" name="TextBox 10"/>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grpSp>
        <p:nvGrpSpPr>
          <p:cNvPr id="11" name="Group 11"/>
          <p:cNvGrpSpPr/>
          <p:nvPr/>
        </p:nvGrpSpPr>
        <p:grpSpPr>
          <a:xfrm>
            <a:off x="6531078" y="4413626"/>
            <a:ext cx="4473678" cy="4394254"/>
            <a:chOff x="0" y="0"/>
            <a:chExt cx="5964904" cy="5859006"/>
          </a:xfrm>
        </p:grpSpPr>
        <p:sp>
          <p:nvSpPr>
            <p:cNvPr id="12" name="TextBox 12"/>
            <p:cNvSpPr txBox="1"/>
            <p:nvPr/>
          </p:nvSpPr>
          <p:spPr>
            <a:xfrm>
              <a:off x="0" y="942280"/>
              <a:ext cx="5961729" cy="4916726"/>
            </a:xfrm>
            <a:prstGeom prst="rect">
              <a:avLst/>
            </a:prstGeom>
          </p:spPr>
          <p:txBody>
            <a:bodyPr lIns="0" tIns="0" rIns="0" bIns="0" rtlCol="0" anchor="t">
              <a:spAutoFit/>
            </a:bodyPr>
            <a:lstStyle/>
            <a:p>
              <a:pPr>
                <a:lnSpc>
                  <a:spcPts val="3360"/>
                </a:lnSpc>
              </a:pPr>
              <a:r>
                <a:rPr lang="en-US" sz="2100" spc="105">
                  <a:solidFill>
                    <a:srgbClr val="2D1674"/>
                  </a:solidFill>
                  <a:latin typeface="Lora"/>
                </a:rPr>
                <a:t>One of Peter's epistles (called "first") is acknowledged as genuine... But that which is called the second, we have not, indeed, understood to be embodied with the sacred books, yet as it appeared useful to many, it was studiously read with the other writings.</a:t>
              </a:r>
            </a:p>
          </p:txBody>
        </p:sp>
        <p:sp>
          <p:nvSpPr>
            <p:cNvPr id="13" name="TextBox 13"/>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dirty="0">
                  <a:solidFill>
                    <a:srgbClr val="2D1674"/>
                  </a:solidFill>
                  <a:latin typeface="Lora"/>
                </a:rPr>
                <a:t>Eusebius (AD 260–340)</a:t>
              </a:r>
            </a:p>
          </p:txBody>
        </p:sp>
      </p:grpSp>
      <p:grpSp>
        <p:nvGrpSpPr>
          <p:cNvPr id="14" name="Group 14"/>
          <p:cNvGrpSpPr/>
          <p:nvPr/>
        </p:nvGrpSpPr>
        <p:grpSpPr>
          <a:xfrm>
            <a:off x="12036229" y="4413626"/>
            <a:ext cx="4473678" cy="3563793"/>
            <a:chOff x="0" y="0"/>
            <a:chExt cx="5964904" cy="4751724"/>
          </a:xfrm>
        </p:grpSpPr>
        <p:sp>
          <p:nvSpPr>
            <p:cNvPr id="15" name="TextBox 15"/>
            <p:cNvSpPr txBox="1"/>
            <p:nvPr/>
          </p:nvSpPr>
          <p:spPr>
            <a:xfrm>
              <a:off x="0" y="942280"/>
              <a:ext cx="5961729" cy="3809444"/>
            </a:xfrm>
            <a:prstGeom prst="rect">
              <a:avLst/>
            </a:prstGeom>
          </p:spPr>
          <p:txBody>
            <a:bodyPr lIns="0" tIns="0" rIns="0" bIns="0" rtlCol="0" anchor="t">
              <a:spAutoFit/>
            </a:bodyPr>
            <a:lstStyle/>
            <a:p>
              <a:pPr>
                <a:lnSpc>
                  <a:spcPts val="3360"/>
                </a:lnSpc>
              </a:pPr>
              <a:r>
                <a:rPr lang="en-US" sz="2100" spc="105">
                  <a:solidFill>
                    <a:srgbClr val="2D1674"/>
                  </a:solidFill>
                  <a:latin typeface="Lora"/>
                </a:rPr>
                <a:t> Also we see that the two epistles attributed to Saint Peter have different styles and turn phrases differently, by which it is discerned that it was sometimes necessary for him to use different interpreters.</a:t>
              </a:r>
            </a:p>
          </p:txBody>
        </p:sp>
        <p:sp>
          <p:nvSpPr>
            <p:cNvPr id="16" name="TextBox 16"/>
            <p:cNvSpPr txBox="1"/>
            <p:nvPr/>
          </p:nvSpPr>
          <p:spPr>
            <a:xfrm>
              <a:off x="0" y="-57150"/>
              <a:ext cx="5964904" cy="623120"/>
            </a:xfrm>
            <a:prstGeom prst="rect">
              <a:avLst/>
            </a:prstGeom>
          </p:spPr>
          <p:txBody>
            <a:bodyPr lIns="0" tIns="0" rIns="0" bIns="0" rtlCol="0" anchor="t">
              <a:spAutoFit/>
            </a:bodyPr>
            <a:lstStyle/>
            <a:p>
              <a:pPr algn="l">
                <a:lnSpc>
                  <a:spcPts val="3920"/>
                </a:lnSpc>
              </a:pPr>
              <a:r>
                <a:rPr lang="en-US" sz="2800" spc="224" dirty="0">
                  <a:solidFill>
                    <a:srgbClr val="2D1674"/>
                  </a:solidFill>
                  <a:latin typeface="Lora"/>
                </a:rPr>
                <a:t>Jerome (AD 327–420)</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sp>
        <p:nvSpPr>
          <p:cNvPr id="2" name="AutoShape 2"/>
          <p:cNvSpPr/>
          <p:nvPr/>
        </p:nvSpPr>
        <p:spPr>
          <a:xfrm>
            <a:off x="1028700" y="4637132"/>
            <a:ext cx="3602860" cy="3998869"/>
          </a:xfrm>
          <a:prstGeom prst="rect">
            <a:avLst/>
          </a:prstGeom>
          <a:solidFill>
            <a:srgbClr val="2D1674">
              <a:alpha val="9803"/>
            </a:srgbClr>
          </a:solidFill>
        </p:spPr>
      </p:sp>
      <p:sp>
        <p:nvSpPr>
          <p:cNvPr id="3" name="TextBox 3"/>
          <p:cNvSpPr txBox="1"/>
          <p:nvPr/>
        </p:nvSpPr>
        <p:spPr>
          <a:xfrm>
            <a:off x="1464690" y="5095673"/>
            <a:ext cx="2730880" cy="1904047"/>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p>
          <a:p>
            <a:pPr marL="431801" lvl="1" indent="-215900">
              <a:lnSpc>
                <a:spcPts val="3000"/>
              </a:lnSpc>
              <a:buFont typeface="Arial"/>
              <a:buChar char="•"/>
            </a:pPr>
            <a:r>
              <a:rPr lang="en-US" sz="2400">
                <a:solidFill>
                  <a:srgbClr val="2D1674"/>
                </a:solidFill>
                <a:latin typeface="Lora"/>
              </a:rPr>
              <a:t>Origen (3rd cent)</a:t>
            </a:r>
          </a:p>
          <a:p>
            <a:pPr marL="431801" lvl="1" indent="-215900">
              <a:lnSpc>
                <a:spcPts val="3000"/>
              </a:lnSpc>
              <a:buFont typeface="Arial"/>
              <a:buChar char="•"/>
            </a:pPr>
            <a:r>
              <a:rPr lang="en-US" sz="2000">
                <a:solidFill>
                  <a:srgbClr val="2D1674"/>
                </a:solidFill>
                <a:latin typeface="Lora"/>
              </a:rPr>
              <a:t>Eusebius (4th cent)</a:t>
            </a:r>
          </a:p>
          <a:p>
            <a:pPr marL="431800" lvl="1" indent="-215900">
              <a:lnSpc>
                <a:spcPts val="3000"/>
              </a:lnSpc>
              <a:buFont typeface="Arial"/>
              <a:buChar char="•"/>
            </a:pPr>
            <a:r>
              <a:rPr lang="en-US" sz="2000">
                <a:solidFill>
                  <a:srgbClr val="2D1674"/>
                </a:solidFill>
                <a:latin typeface="Lora"/>
              </a:rPr>
              <a:t>Jerome (4th cent)</a:t>
            </a:r>
          </a:p>
          <a:p>
            <a:pPr algn="l">
              <a:lnSpc>
                <a:spcPts val="2700"/>
              </a:lnSpc>
            </a:pPr>
            <a:endParaRPr lang="en-US" sz="2000">
              <a:solidFill>
                <a:srgbClr val="2D1674"/>
              </a:solidFill>
              <a:latin typeface="Lora"/>
            </a:endParaRPr>
          </a:p>
        </p:txBody>
      </p:sp>
      <p:sp>
        <p:nvSpPr>
          <p:cNvPr id="4" name="AutoShape 4"/>
          <p:cNvSpPr/>
          <p:nvPr/>
        </p:nvSpPr>
        <p:spPr>
          <a:xfrm>
            <a:off x="1028700" y="3173032"/>
            <a:ext cx="3602860" cy="1564783"/>
          </a:xfrm>
          <a:prstGeom prst="rect">
            <a:avLst/>
          </a:prstGeom>
          <a:solidFill>
            <a:srgbClr val="2D1674"/>
          </a:solidFill>
        </p:spPr>
      </p:sp>
      <p:sp>
        <p:nvSpPr>
          <p:cNvPr id="5" name="TextBox 5"/>
          <p:cNvSpPr txBox="1"/>
          <p:nvPr/>
        </p:nvSpPr>
        <p:spPr>
          <a:xfrm>
            <a:off x="1556088" y="3438236"/>
            <a:ext cx="2548085" cy="977225"/>
          </a:xfrm>
          <a:prstGeom prst="rect">
            <a:avLst/>
          </a:prstGeom>
        </p:spPr>
        <p:txBody>
          <a:bodyPr lIns="0" tIns="0" rIns="0" bIns="0" rtlCol="0" anchor="t">
            <a:spAutoFit/>
          </a:bodyPr>
          <a:lstStyle/>
          <a:p>
            <a:pPr algn="ctr">
              <a:lnSpc>
                <a:spcPts val="3919"/>
              </a:lnSpc>
            </a:pPr>
            <a:r>
              <a:rPr lang="en-US" sz="2799" spc="223">
                <a:solidFill>
                  <a:srgbClr val="FBF1EF"/>
                </a:solidFill>
                <a:latin typeface="Lora"/>
              </a:rPr>
              <a:t>Church Fathers</a:t>
            </a:r>
          </a:p>
        </p:txBody>
      </p:sp>
      <p:sp>
        <p:nvSpPr>
          <p:cNvPr id="6" name="TextBox 6"/>
          <p:cNvSpPr txBox="1"/>
          <p:nvPr/>
        </p:nvSpPr>
        <p:spPr>
          <a:xfrm>
            <a:off x="1028700" y="551557"/>
            <a:ext cx="9458230" cy="1706761"/>
          </a:xfrm>
          <a:prstGeom prst="rect">
            <a:avLst/>
          </a:prstGeom>
        </p:spPr>
        <p:txBody>
          <a:bodyPr lIns="0" tIns="0" rIns="0" bIns="0" rtlCol="0" anchor="t">
            <a:spAutoFit/>
          </a:bodyPr>
          <a:lstStyle/>
          <a:p>
            <a:pPr algn="l">
              <a:lnSpc>
                <a:spcPts val="6720"/>
              </a:lnSpc>
            </a:pPr>
            <a:r>
              <a:rPr lang="en-US" sz="5600" spc="364">
                <a:solidFill>
                  <a:srgbClr val="2D1674"/>
                </a:solidFill>
                <a:latin typeface="Josefin Sans"/>
              </a:rPr>
              <a:t>Authorship of 2 Peter: External Evidence</a:t>
            </a:r>
          </a:p>
        </p:txBody>
      </p:sp>
      <p:grpSp>
        <p:nvGrpSpPr>
          <p:cNvPr id="7" name="Group 7"/>
          <p:cNvGrpSpPr/>
          <p:nvPr/>
        </p:nvGrpSpPr>
        <p:grpSpPr>
          <a:xfrm>
            <a:off x="-338435" y="9553426"/>
            <a:ext cx="18964870" cy="1151483"/>
            <a:chOff x="0" y="0"/>
            <a:chExt cx="25286494" cy="1535311"/>
          </a:xfrm>
        </p:grpSpPr>
        <p:sp>
          <p:nvSpPr>
            <p:cNvPr id="8" name="AutoShape 8"/>
            <p:cNvSpPr/>
            <p:nvPr/>
          </p:nvSpPr>
          <p:spPr>
            <a:xfrm>
              <a:off x="0" y="0"/>
              <a:ext cx="25286494" cy="1535311"/>
            </a:xfrm>
            <a:prstGeom prst="rect">
              <a:avLst/>
            </a:prstGeom>
            <a:solidFill>
              <a:srgbClr val="2D1674"/>
            </a:solidFill>
          </p:spPr>
        </p:sp>
        <p:sp>
          <p:nvSpPr>
            <p:cNvPr id="9" name="TextBox 9"/>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a:t>
              </a:r>
            </a:p>
          </p:txBody>
        </p:sp>
      </p:grpSp>
      <p:sp>
        <p:nvSpPr>
          <p:cNvPr id="10" name="AutoShape 10"/>
          <p:cNvSpPr/>
          <p:nvPr/>
        </p:nvSpPr>
        <p:spPr>
          <a:xfrm>
            <a:off x="5218055" y="4637132"/>
            <a:ext cx="3602860" cy="3998869"/>
          </a:xfrm>
          <a:prstGeom prst="rect">
            <a:avLst/>
          </a:prstGeom>
          <a:solidFill>
            <a:srgbClr val="2D1674">
              <a:alpha val="9803"/>
            </a:srgbClr>
          </a:solidFill>
        </p:spPr>
      </p:sp>
      <p:sp>
        <p:nvSpPr>
          <p:cNvPr id="11" name="TextBox 11"/>
          <p:cNvSpPr txBox="1"/>
          <p:nvPr/>
        </p:nvSpPr>
        <p:spPr>
          <a:xfrm>
            <a:off x="5654046" y="5095673"/>
            <a:ext cx="2730880" cy="2024598"/>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r>
              <a:rPr lang="en-US" sz="2400">
                <a:solidFill>
                  <a:srgbClr val="2D1674"/>
                </a:solidFill>
                <a:latin typeface="Lora"/>
              </a:rPr>
              <a:t>.</a:t>
            </a:r>
          </a:p>
          <a:p>
            <a:pPr marL="431801" lvl="1" indent="-215900">
              <a:lnSpc>
                <a:spcPts val="3000"/>
              </a:lnSpc>
              <a:buFont typeface="Arial"/>
              <a:buChar char="•"/>
            </a:pPr>
            <a:r>
              <a:rPr lang="en-US" sz="2400">
                <a:solidFill>
                  <a:srgbClr val="2D1674"/>
                </a:solidFill>
                <a:latin typeface="Lora"/>
              </a:rPr>
              <a:t>Early use</a:t>
            </a:r>
          </a:p>
          <a:p>
            <a:pPr marL="431800" lvl="1" indent="-215900">
              <a:lnSpc>
                <a:spcPts val="3000"/>
              </a:lnSpc>
              <a:buFont typeface="Arial"/>
              <a:buChar char="•"/>
            </a:pPr>
            <a:r>
              <a:rPr lang="en-US" sz="2000">
                <a:solidFill>
                  <a:srgbClr val="2D1674"/>
                </a:solidFill>
                <a:latin typeface="Lora"/>
              </a:rPr>
              <a:t>Canonical acceptance</a:t>
            </a:r>
          </a:p>
          <a:p>
            <a:pPr algn="l">
              <a:lnSpc>
                <a:spcPts val="3600"/>
              </a:lnSpc>
            </a:pPr>
            <a:endParaRPr lang="en-US" sz="2000">
              <a:solidFill>
                <a:srgbClr val="2D1674"/>
              </a:solidFill>
              <a:latin typeface="Lora"/>
            </a:endParaRPr>
          </a:p>
        </p:txBody>
      </p:sp>
      <p:sp>
        <p:nvSpPr>
          <p:cNvPr id="12" name="AutoShape 12"/>
          <p:cNvSpPr/>
          <p:nvPr/>
        </p:nvSpPr>
        <p:spPr>
          <a:xfrm>
            <a:off x="5218055" y="3173032"/>
            <a:ext cx="3602860" cy="1564783"/>
          </a:xfrm>
          <a:prstGeom prst="rect">
            <a:avLst/>
          </a:prstGeom>
          <a:solidFill>
            <a:srgbClr val="2D1674"/>
          </a:solidFill>
        </p:spPr>
      </p:sp>
      <p:sp>
        <p:nvSpPr>
          <p:cNvPr id="13" name="TextBox 13"/>
          <p:cNvSpPr txBox="1"/>
          <p:nvPr/>
        </p:nvSpPr>
        <p:spPr>
          <a:xfrm>
            <a:off x="5745443" y="3438236"/>
            <a:ext cx="2548085" cy="977225"/>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External Testimony</a:t>
            </a:r>
          </a:p>
        </p:txBody>
      </p:sp>
      <p:sp>
        <p:nvSpPr>
          <p:cNvPr id="14" name="AutoShape 14"/>
          <p:cNvSpPr/>
          <p:nvPr/>
        </p:nvSpPr>
        <p:spPr>
          <a:xfrm>
            <a:off x="9467084" y="4637132"/>
            <a:ext cx="3602860" cy="3998869"/>
          </a:xfrm>
          <a:prstGeom prst="rect">
            <a:avLst/>
          </a:prstGeom>
          <a:solidFill>
            <a:srgbClr val="2D1674">
              <a:alpha val="9803"/>
            </a:srgbClr>
          </a:solidFill>
        </p:spPr>
      </p:sp>
      <p:sp>
        <p:nvSpPr>
          <p:cNvPr id="15" name="TextBox 15"/>
          <p:cNvSpPr txBox="1"/>
          <p:nvPr/>
        </p:nvSpPr>
        <p:spPr>
          <a:xfrm>
            <a:off x="9903075" y="5095673"/>
            <a:ext cx="2730880" cy="1569184"/>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weird</a:t>
            </a:r>
            <a:r>
              <a:rPr lang="en-US" sz="2400">
                <a:solidFill>
                  <a:srgbClr val="2D1674"/>
                </a:solidFill>
                <a:latin typeface="Lora"/>
              </a:rPr>
              <a:t>.  </a:t>
            </a:r>
          </a:p>
          <a:p>
            <a:pPr marL="431801" lvl="1" indent="-215900">
              <a:lnSpc>
                <a:spcPts val="3000"/>
              </a:lnSpc>
              <a:buFont typeface="Arial"/>
              <a:buChar char="•"/>
            </a:pPr>
            <a:r>
              <a:rPr lang="en-US" sz="2400">
                <a:solidFill>
                  <a:srgbClr val="2D1674"/>
                </a:solidFill>
                <a:latin typeface="Lora"/>
              </a:rPr>
              <a:t>Erasmus</a:t>
            </a:r>
          </a:p>
          <a:p>
            <a:pPr marL="431801" lvl="1" indent="-215900">
              <a:lnSpc>
                <a:spcPts val="3000"/>
              </a:lnSpc>
              <a:buFont typeface="Arial"/>
              <a:buChar char="•"/>
            </a:pPr>
            <a:r>
              <a:rPr lang="en-US" sz="2000">
                <a:solidFill>
                  <a:srgbClr val="2D1674"/>
                </a:solidFill>
                <a:latin typeface="Lora"/>
              </a:rPr>
              <a:t>Luther</a:t>
            </a:r>
          </a:p>
          <a:p>
            <a:pPr marL="431800" lvl="1" indent="-215900" algn="l">
              <a:lnSpc>
                <a:spcPts val="3000"/>
              </a:lnSpc>
              <a:buFont typeface="Arial"/>
              <a:buChar char="•"/>
            </a:pPr>
            <a:r>
              <a:rPr lang="en-US" sz="2000">
                <a:solidFill>
                  <a:srgbClr val="2D1674"/>
                </a:solidFill>
                <a:latin typeface="Lora"/>
              </a:rPr>
              <a:t>Calvin</a:t>
            </a:r>
          </a:p>
        </p:txBody>
      </p:sp>
      <p:sp>
        <p:nvSpPr>
          <p:cNvPr id="16" name="AutoShape 16"/>
          <p:cNvSpPr/>
          <p:nvPr/>
        </p:nvSpPr>
        <p:spPr>
          <a:xfrm>
            <a:off x="9467084" y="3173032"/>
            <a:ext cx="3602860" cy="1564783"/>
          </a:xfrm>
          <a:prstGeom prst="rect">
            <a:avLst/>
          </a:prstGeom>
          <a:solidFill>
            <a:srgbClr val="2D1674"/>
          </a:solidFill>
        </p:spPr>
      </p:sp>
      <p:sp>
        <p:nvSpPr>
          <p:cNvPr id="17" name="TextBox 17"/>
          <p:cNvSpPr txBox="1"/>
          <p:nvPr/>
        </p:nvSpPr>
        <p:spPr>
          <a:xfrm>
            <a:off x="9906549" y="3439352"/>
            <a:ext cx="2723931" cy="977225"/>
          </a:xfrm>
          <a:prstGeom prst="rect">
            <a:avLst/>
          </a:prstGeom>
        </p:spPr>
        <p:txBody>
          <a:bodyPr lIns="0" tIns="0" rIns="0" bIns="0" rtlCol="0" anchor="t">
            <a:spAutoFit/>
          </a:bodyPr>
          <a:lstStyle/>
          <a:p>
            <a:pPr algn="ctr">
              <a:lnSpc>
                <a:spcPts val="3920"/>
              </a:lnSpc>
            </a:pPr>
            <a:r>
              <a:rPr lang="en-US" sz="2800" spc="224" dirty="0">
                <a:solidFill>
                  <a:srgbClr val="FBF1EF"/>
                </a:solidFill>
                <a:latin typeface="Lora"/>
              </a:rPr>
              <a:t>Earlier Interpreters</a:t>
            </a:r>
          </a:p>
        </p:txBody>
      </p:sp>
      <p:sp>
        <p:nvSpPr>
          <p:cNvPr id="18" name="AutoShape 18"/>
          <p:cNvSpPr/>
          <p:nvPr/>
        </p:nvSpPr>
        <p:spPr>
          <a:xfrm>
            <a:off x="13656440" y="4637132"/>
            <a:ext cx="3602860" cy="3998869"/>
          </a:xfrm>
          <a:prstGeom prst="rect">
            <a:avLst/>
          </a:prstGeom>
          <a:solidFill>
            <a:srgbClr val="2D1674">
              <a:alpha val="9803"/>
            </a:srgbClr>
          </a:solidFill>
        </p:spPr>
      </p:sp>
      <p:sp>
        <p:nvSpPr>
          <p:cNvPr id="19" name="TextBox 19"/>
          <p:cNvSpPr txBox="1"/>
          <p:nvPr/>
        </p:nvSpPr>
        <p:spPr>
          <a:xfrm>
            <a:off x="14092430" y="5095673"/>
            <a:ext cx="2730880" cy="2319278"/>
          </a:xfrm>
          <a:prstGeom prst="rect">
            <a:avLst/>
          </a:prstGeom>
        </p:spPr>
        <p:txBody>
          <a:bodyPr lIns="0" tIns="0" rIns="0" bIns="0" rtlCol="0" anchor="t">
            <a:spAutoFit/>
          </a:bodyPr>
          <a:lstStyle/>
          <a:p>
            <a:pPr>
              <a:lnSpc>
                <a:spcPts val="3600"/>
              </a:lnSpc>
            </a:pPr>
            <a:r>
              <a:rPr lang="en-US" sz="2400">
                <a:solidFill>
                  <a:srgbClr val="2D1674"/>
                </a:solidFill>
                <a:latin typeface="Lora"/>
              </a:rPr>
              <a:t>It's </a:t>
            </a:r>
            <a:r>
              <a:rPr lang="en-US" sz="2400">
                <a:solidFill>
                  <a:srgbClr val="2D1674"/>
                </a:solidFill>
                <a:latin typeface="Lora Italics"/>
              </a:rPr>
              <a:t>not weird</a:t>
            </a:r>
            <a:r>
              <a:rPr lang="en-US" sz="2400">
                <a:solidFill>
                  <a:srgbClr val="2D1674"/>
                </a:solidFill>
                <a:latin typeface="Lora"/>
              </a:rPr>
              <a:t>.</a:t>
            </a:r>
          </a:p>
          <a:p>
            <a:pPr marL="431801" lvl="1" indent="-215900">
              <a:lnSpc>
                <a:spcPts val="3000"/>
              </a:lnSpc>
              <a:buFont typeface="Arial"/>
              <a:buChar char="•"/>
            </a:pPr>
            <a:r>
              <a:rPr lang="en-US" sz="2400">
                <a:solidFill>
                  <a:srgbClr val="2D1674"/>
                </a:solidFill>
                <a:latin typeface="Lora"/>
              </a:rPr>
              <a:t>Gnostic</a:t>
            </a:r>
            <a:r>
              <a:rPr lang="en-US" sz="2000">
                <a:solidFill>
                  <a:srgbClr val="2D1674"/>
                </a:solidFill>
                <a:latin typeface="Lora"/>
              </a:rPr>
              <a:t>ism</a:t>
            </a:r>
          </a:p>
          <a:p>
            <a:pPr marL="431801" lvl="1" indent="-215900">
              <a:lnSpc>
                <a:spcPts val="3000"/>
              </a:lnSpc>
              <a:buFont typeface="Arial"/>
              <a:buChar char="•"/>
            </a:pPr>
            <a:r>
              <a:rPr lang="en-US" sz="2000">
                <a:solidFill>
                  <a:srgbClr val="2D1674"/>
                </a:solidFill>
                <a:latin typeface="Lora"/>
              </a:rPr>
              <a:t>Montanism</a:t>
            </a:r>
          </a:p>
          <a:p>
            <a:pPr marL="431801" lvl="1" indent="-215900">
              <a:lnSpc>
                <a:spcPts val="3000"/>
              </a:lnSpc>
              <a:buFont typeface="Arial"/>
              <a:buChar char="•"/>
            </a:pPr>
            <a:r>
              <a:rPr lang="en-US" sz="2000">
                <a:solidFill>
                  <a:srgbClr val="2D1674"/>
                </a:solidFill>
                <a:latin typeface="Lora"/>
              </a:rPr>
              <a:t>Millennialism</a:t>
            </a:r>
          </a:p>
          <a:p>
            <a:pPr marL="431801" lvl="1" indent="-215900">
              <a:lnSpc>
                <a:spcPts val="3000"/>
              </a:lnSpc>
              <a:buFont typeface="Arial"/>
              <a:buChar char="•"/>
            </a:pPr>
            <a:r>
              <a:rPr lang="en-US" sz="2000">
                <a:solidFill>
                  <a:srgbClr val="2D1674"/>
                </a:solidFill>
                <a:latin typeface="Lora"/>
              </a:rPr>
              <a:t>Church Structures</a:t>
            </a:r>
          </a:p>
          <a:p>
            <a:pPr marL="431800" lvl="1" indent="-215900" algn="l">
              <a:lnSpc>
                <a:spcPts val="3000"/>
              </a:lnSpc>
              <a:buFont typeface="Arial"/>
              <a:buChar char="•"/>
            </a:pPr>
            <a:r>
              <a:rPr lang="en-US" sz="2000">
                <a:solidFill>
                  <a:srgbClr val="2D1674"/>
                </a:solidFill>
                <a:latin typeface="Lora"/>
              </a:rPr>
              <a:t>Parousia</a:t>
            </a:r>
          </a:p>
        </p:txBody>
      </p:sp>
      <p:sp>
        <p:nvSpPr>
          <p:cNvPr id="20" name="AutoShape 20"/>
          <p:cNvSpPr/>
          <p:nvPr/>
        </p:nvSpPr>
        <p:spPr>
          <a:xfrm>
            <a:off x="13656440" y="3173032"/>
            <a:ext cx="3602860" cy="1564783"/>
          </a:xfrm>
          <a:prstGeom prst="rect">
            <a:avLst/>
          </a:prstGeom>
          <a:solidFill>
            <a:srgbClr val="2D1674"/>
          </a:solidFill>
        </p:spPr>
      </p:sp>
      <p:sp>
        <p:nvSpPr>
          <p:cNvPr id="21" name="TextBox 21"/>
          <p:cNvSpPr txBox="1"/>
          <p:nvPr/>
        </p:nvSpPr>
        <p:spPr>
          <a:xfrm>
            <a:off x="14183827" y="3438236"/>
            <a:ext cx="2548085" cy="977225"/>
          </a:xfrm>
          <a:prstGeom prst="rect">
            <a:avLst/>
          </a:prstGeom>
        </p:spPr>
        <p:txBody>
          <a:bodyPr lIns="0" tIns="0" rIns="0" bIns="0" rtlCol="0" anchor="t">
            <a:spAutoFit/>
          </a:bodyPr>
          <a:lstStyle/>
          <a:p>
            <a:pPr algn="ctr">
              <a:lnSpc>
                <a:spcPts val="3919"/>
              </a:lnSpc>
            </a:pPr>
            <a:r>
              <a:rPr lang="en-US" sz="2799" spc="223" dirty="0">
                <a:solidFill>
                  <a:srgbClr val="FBF1EF"/>
                </a:solidFill>
                <a:latin typeface="Lora"/>
              </a:rPr>
              <a:t>Historical Markers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EF"/>
        </a:solidFill>
        <a:effectLst/>
      </p:bgPr>
    </p:bg>
    <p:spTree>
      <p:nvGrpSpPr>
        <p:cNvPr id="1" name=""/>
        <p:cNvGrpSpPr/>
        <p:nvPr/>
      </p:nvGrpSpPr>
      <p:grpSpPr>
        <a:xfrm>
          <a:off x="0" y="0"/>
          <a:ext cx="0" cy="0"/>
          <a:chOff x="0" y="0"/>
          <a:chExt cx="0" cy="0"/>
        </a:xfrm>
      </p:grpSpPr>
      <p:grpSp>
        <p:nvGrpSpPr>
          <p:cNvPr id="2" name="Group 2"/>
          <p:cNvGrpSpPr/>
          <p:nvPr/>
        </p:nvGrpSpPr>
        <p:grpSpPr>
          <a:xfrm>
            <a:off x="1043431" y="6457447"/>
            <a:ext cx="4750365" cy="1418274"/>
            <a:chOff x="0" y="0"/>
            <a:chExt cx="6333821" cy="1891033"/>
          </a:xfrm>
        </p:grpSpPr>
        <p:sp>
          <p:nvSpPr>
            <p:cNvPr id="3" name="TextBox 3"/>
            <p:cNvSpPr txBox="1"/>
            <p:nvPr/>
          </p:nvSpPr>
          <p:spPr>
            <a:xfrm>
              <a:off x="148592" y="1014494"/>
              <a:ext cx="6036636" cy="876538"/>
            </a:xfrm>
            <a:prstGeom prst="rect">
              <a:avLst/>
            </a:prstGeom>
          </p:spPr>
          <p:txBody>
            <a:bodyPr lIns="0" tIns="0" rIns="0" bIns="0" rtlCol="0" anchor="t">
              <a:spAutoFit/>
            </a:bodyPr>
            <a:lstStyle/>
            <a:p>
              <a:pPr algn="ctr">
                <a:lnSpc>
                  <a:spcPts val="2700"/>
                </a:lnSpc>
              </a:pPr>
              <a:r>
                <a:rPr lang="en-US" sz="1800">
                  <a:solidFill>
                    <a:srgbClr val="2D1674"/>
                  </a:solidFill>
                  <a:latin typeface="Lora"/>
                </a:rPr>
                <a:t>None of the problems are proof Peter </a:t>
              </a:r>
              <a:r>
                <a:rPr lang="en-US" sz="1800">
                  <a:solidFill>
                    <a:srgbClr val="2D1674"/>
                  </a:solidFill>
                  <a:latin typeface="Lora Italics"/>
                </a:rPr>
                <a:t>couldn't</a:t>
              </a:r>
              <a:r>
                <a:rPr lang="en-US" sz="1800">
                  <a:solidFill>
                    <a:srgbClr val="2D1674"/>
                  </a:solidFill>
                  <a:latin typeface="Lora"/>
                </a:rPr>
                <a:t> have written the epistle</a:t>
              </a:r>
            </a:p>
          </p:txBody>
        </p:sp>
        <p:sp>
          <p:nvSpPr>
            <p:cNvPr id="4" name="TextBox 4"/>
            <p:cNvSpPr txBox="1"/>
            <p:nvPr/>
          </p:nvSpPr>
          <p:spPr>
            <a:xfrm>
              <a:off x="0" y="-57150"/>
              <a:ext cx="6333821" cy="623120"/>
            </a:xfrm>
            <a:prstGeom prst="rect">
              <a:avLst/>
            </a:prstGeom>
          </p:spPr>
          <p:txBody>
            <a:bodyPr lIns="0" tIns="0" rIns="0" bIns="0" rtlCol="0" anchor="t">
              <a:spAutoFit/>
            </a:bodyPr>
            <a:lstStyle/>
            <a:p>
              <a:pPr algn="ctr">
                <a:lnSpc>
                  <a:spcPts val="3920"/>
                </a:lnSpc>
              </a:pPr>
              <a:r>
                <a:rPr lang="en-US" sz="2800" spc="224">
                  <a:solidFill>
                    <a:srgbClr val="2D1674"/>
                  </a:solidFill>
                  <a:latin typeface="Lora"/>
                </a:rPr>
                <a:t>Peter Wrote It!</a:t>
              </a:r>
            </a:p>
          </p:txBody>
        </p:sp>
      </p:grpSp>
      <p:sp>
        <p:nvSpPr>
          <p:cNvPr id="5" name="TextBox 5"/>
          <p:cNvSpPr txBox="1"/>
          <p:nvPr/>
        </p:nvSpPr>
        <p:spPr>
          <a:xfrm>
            <a:off x="1028700" y="973485"/>
            <a:ext cx="13634741" cy="862905"/>
          </a:xfrm>
          <a:prstGeom prst="rect">
            <a:avLst/>
          </a:prstGeom>
        </p:spPr>
        <p:txBody>
          <a:bodyPr lIns="0" tIns="0" rIns="0" bIns="0" rtlCol="0" anchor="t">
            <a:spAutoFit/>
          </a:bodyPr>
          <a:lstStyle/>
          <a:p>
            <a:pPr algn="l">
              <a:lnSpc>
                <a:spcPts val="6719"/>
              </a:lnSpc>
            </a:pPr>
            <a:r>
              <a:rPr lang="en-US" sz="5599" spc="363">
                <a:solidFill>
                  <a:srgbClr val="2D1674"/>
                </a:solidFill>
                <a:latin typeface="Josefin Sans"/>
              </a:rPr>
              <a:t>What are our Options?</a:t>
            </a:r>
          </a:p>
        </p:txBody>
      </p:sp>
      <p:pic>
        <p:nvPicPr>
          <p:cNvPr id="6" name="Picture 6"/>
          <p:cNvPicPr>
            <a:picLocks noChangeAspect="1"/>
          </p:cNvPicPr>
          <p:nvPr/>
        </p:nvPicPr>
        <p:blipFill>
          <a:blip r:embed="rId2"/>
          <a:srcRect t="7989" b="49690"/>
          <a:stretch>
            <a:fillRect/>
          </a:stretch>
        </p:blipFill>
        <p:spPr>
          <a:xfrm>
            <a:off x="1042947" y="3608445"/>
            <a:ext cx="4751334" cy="2408111"/>
          </a:xfrm>
          <a:prstGeom prst="rect">
            <a:avLst/>
          </a:prstGeom>
        </p:spPr>
      </p:pic>
      <p:grpSp>
        <p:nvGrpSpPr>
          <p:cNvPr id="7" name="Group 7"/>
          <p:cNvGrpSpPr/>
          <p:nvPr/>
        </p:nvGrpSpPr>
        <p:grpSpPr>
          <a:xfrm>
            <a:off x="6768817" y="6457447"/>
            <a:ext cx="4750365" cy="1335625"/>
            <a:chOff x="0" y="0"/>
            <a:chExt cx="6333821" cy="1780834"/>
          </a:xfrm>
        </p:grpSpPr>
        <p:sp>
          <p:nvSpPr>
            <p:cNvPr id="8" name="TextBox 8"/>
            <p:cNvSpPr txBox="1"/>
            <p:nvPr/>
          </p:nvSpPr>
          <p:spPr>
            <a:xfrm>
              <a:off x="148592" y="952159"/>
              <a:ext cx="6036636" cy="828675"/>
            </a:xfrm>
            <a:prstGeom prst="rect">
              <a:avLst/>
            </a:prstGeom>
          </p:spPr>
          <p:txBody>
            <a:bodyPr lIns="0" tIns="0" rIns="0" bIns="0" rtlCol="0" anchor="t">
              <a:spAutoFit/>
            </a:bodyPr>
            <a:lstStyle/>
            <a:p>
              <a:pPr algn="ctr">
                <a:lnSpc>
                  <a:spcPts val="2531"/>
                </a:lnSpc>
              </a:pPr>
              <a:r>
                <a:rPr lang="en-US" sz="1687">
                  <a:solidFill>
                    <a:srgbClr val="2D1674"/>
                  </a:solidFill>
                  <a:latin typeface="Lora"/>
                </a:rPr>
                <a:t>None of evidences are proof Peter </a:t>
              </a:r>
              <a:r>
                <a:rPr lang="en-US" sz="1687">
                  <a:solidFill>
                    <a:srgbClr val="2D1674"/>
                  </a:solidFill>
                  <a:latin typeface="Lora Italics"/>
                </a:rPr>
                <a:t>did</a:t>
              </a:r>
              <a:r>
                <a:rPr lang="en-US" sz="1687">
                  <a:solidFill>
                    <a:srgbClr val="2D1674"/>
                  </a:solidFill>
                  <a:latin typeface="Lora"/>
                </a:rPr>
                <a:t> write the epistles</a:t>
              </a:r>
            </a:p>
          </p:txBody>
        </p:sp>
        <p:sp>
          <p:nvSpPr>
            <p:cNvPr id="9" name="TextBox 9"/>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Peter Didn't Write It!</a:t>
              </a:r>
            </a:p>
          </p:txBody>
        </p:sp>
      </p:grpSp>
      <p:pic>
        <p:nvPicPr>
          <p:cNvPr id="10" name="Picture 10"/>
          <p:cNvPicPr>
            <a:picLocks noChangeAspect="1"/>
          </p:cNvPicPr>
          <p:nvPr/>
        </p:nvPicPr>
        <p:blipFill>
          <a:blip r:embed="rId3"/>
          <a:srcRect t="16047" b="43627"/>
          <a:stretch>
            <a:fillRect/>
          </a:stretch>
        </p:blipFill>
        <p:spPr>
          <a:xfrm>
            <a:off x="6768333" y="3608445"/>
            <a:ext cx="4751334" cy="2408111"/>
          </a:xfrm>
          <a:prstGeom prst="rect">
            <a:avLst/>
          </a:prstGeom>
        </p:spPr>
      </p:pic>
      <p:grpSp>
        <p:nvGrpSpPr>
          <p:cNvPr id="11" name="Group 11"/>
          <p:cNvGrpSpPr/>
          <p:nvPr/>
        </p:nvGrpSpPr>
        <p:grpSpPr>
          <a:xfrm>
            <a:off x="12494204" y="6457447"/>
            <a:ext cx="4750365" cy="1014156"/>
            <a:chOff x="0" y="0"/>
            <a:chExt cx="6333821" cy="1352209"/>
          </a:xfrm>
        </p:grpSpPr>
        <p:sp>
          <p:nvSpPr>
            <p:cNvPr id="12" name="TextBox 12"/>
            <p:cNvSpPr txBox="1"/>
            <p:nvPr/>
          </p:nvSpPr>
          <p:spPr>
            <a:xfrm>
              <a:off x="148592" y="952159"/>
              <a:ext cx="6036636" cy="400050"/>
            </a:xfrm>
            <a:prstGeom prst="rect">
              <a:avLst/>
            </a:prstGeom>
          </p:spPr>
          <p:txBody>
            <a:bodyPr lIns="0" tIns="0" rIns="0" bIns="0" rtlCol="0" anchor="t">
              <a:spAutoFit/>
            </a:bodyPr>
            <a:lstStyle/>
            <a:p>
              <a:pPr algn="ctr">
                <a:lnSpc>
                  <a:spcPts val="2531"/>
                </a:lnSpc>
              </a:pPr>
              <a:r>
                <a:rPr lang="en-US" sz="1687">
                  <a:solidFill>
                    <a:srgbClr val="2D1674"/>
                  </a:solidFill>
                  <a:latin typeface="Lora"/>
                </a:rPr>
                <a:t>What if... both were true?</a:t>
              </a:r>
            </a:p>
          </p:txBody>
        </p:sp>
        <p:sp>
          <p:nvSpPr>
            <p:cNvPr id="13" name="TextBox 13"/>
            <p:cNvSpPr txBox="1"/>
            <p:nvPr/>
          </p:nvSpPr>
          <p:spPr>
            <a:xfrm>
              <a:off x="0" y="-57150"/>
              <a:ext cx="6333821" cy="560784"/>
            </a:xfrm>
            <a:prstGeom prst="rect">
              <a:avLst/>
            </a:prstGeom>
          </p:spPr>
          <p:txBody>
            <a:bodyPr lIns="0" tIns="0" rIns="0" bIns="0" rtlCol="0" anchor="t">
              <a:spAutoFit/>
            </a:bodyPr>
            <a:lstStyle/>
            <a:p>
              <a:pPr algn="ctr">
                <a:lnSpc>
                  <a:spcPts val="3543"/>
                </a:lnSpc>
              </a:pPr>
              <a:r>
                <a:rPr lang="en-US" sz="2531" spc="202">
                  <a:solidFill>
                    <a:srgbClr val="2D1674"/>
                  </a:solidFill>
                  <a:latin typeface="Lora"/>
                </a:rPr>
                <a:t>Peter </a:t>
              </a:r>
              <a:r>
                <a:rPr lang="en-US" sz="2531" spc="202">
                  <a:solidFill>
                    <a:srgbClr val="2D1674"/>
                  </a:solidFill>
                  <a:latin typeface="Lora Italics"/>
                </a:rPr>
                <a:t>Preached </a:t>
              </a:r>
              <a:r>
                <a:rPr lang="en-US" sz="2531" spc="202">
                  <a:solidFill>
                    <a:srgbClr val="2D1674"/>
                  </a:solidFill>
                  <a:latin typeface="Lora"/>
                </a:rPr>
                <a:t>It!</a:t>
              </a:r>
            </a:p>
          </p:txBody>
        </p:sp>
      </p:grpSp>
      <p:pic>
        <p:nvPicPr>
          <p:cNvPr id="14" name="Picture 14"/>
          <p:cNvPicPr>
            <a:picLocks noChangeAspect="1"/>
          </p:cNvPicPr>
          <p:nvPr/>
        </p:nvPicPr>
        <p:blipFill>
          <a:blip r:embed="rId4"/>
          <a:srcRect t="13989" b="48188"/>
          <a:stretch>
            <a:fillRect/>
          </a:stretch>
        </p:blipFill>
        <p:spPr>
          <a:xfrm>
            <a:off x="12493720" y="3608445"/>
            <a:ext cx="4751334" cy="2408111"/>
          </a:xfrm>
          <a:prstGeom prst="rect">
            <a:avLst/>
          </a:prstGeom>
        </p:spPr>
      </p:pic>
      <p:grpSp>
        <p:nvGrpSpPr>
          <p:cNvPr id="15" name="Group 15"/>
          <p:cNvGrpSpPr/>
          <p:nvPr/>
        </p:nvGrpSpPr>
        <p:grpSpPr>
          <a:xfrm>
            <a:off x="-338435" y="9553426"/>
            <a:ext cx="18964870" cy="1151483"/>
            <a:chOff x="0" y="0"/>
            <a:chExt cx="25286494" cy="1535311"/>
          </a:xfrm>
        </p:grpSpPr>
        <p:sp>
          <p:nvSpPr>
            <p:cNvPr id="16" name="AutoShape 16"/>
            <p:cNvSpPr/>
            <p:nvPr/>
          </p:nvSpPr>
          <p:spPr>
            <a:xfrm>
              <a:off x="0" y="0"/>
              <a:ext cx="25286494" cy="1535311"/>
            </a:xfrm>
            <a:prstGeom prst="rect">
              <a:avLst/>
            </a:prstGeom>
            <a:solidFill>
              <a:srgbClr val="2D1674"/>
            </a:solidFill>
          </p:spPr>
        </p:sp>
        <p:sp>
          <p:nvSpPr>
            <p:cNvPr id="17" name="TextBox 17"/>
            <p:cNvSpPr txBox="1"/>
            <p:nvPr/>
          </p:nvSpPr>
          <p:spPr>
            <a:xfrm>
              <a:off x="9497552" y="172283"/>
              <a:ext cx="14141323" cy="491490"/>
            </a:xfrm>
            <a:prstGeom prst="rect">
              <a:avLst/>
            </a:prstGeom>
          </p:spPr>
          <p:txBody>
            <a:bodyPr lIns="0" tIns="0" rIns="0" bIns="0" rtlCol="0" anchor="t">
              <a:spAutoFit/>
            </a:bodyPr>
            <a:lstStyle/>
            <a:p>
              <a:pPr algn="r">
                <a:lnSpc>
                  <a:spcPts val="3419"/>
                </a:lnSpc>
              </a:pPr>
              <a:r>
                <a:rPr lang="en-US" sz="1800" spc="89">
                  <a:solidFill>
                    <a:srgbClr val="FBF1EF"/>
                  </a:solidFill>
                  <a:latin typeface="Josefin Sans"/>
                </a:rPr>
                <a:t>Palmetto Church of Christ | 2020</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702</Words>
  <Application>Microsoft Office PowerPoint</Application>
  <PresentationFormat>Custom</PresentationFormat>
  <Paragraphs>101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Lora Italics</vt:lpstr>
      <vt:lpstr>Lora</vt:lpstr>
      <vt:lpstr>Arial</vt:lpstr>
      <vt:lpstr>Josefin Sans</vt:lpstr>
      <vt:lpstr>Josefin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Partakers of the Divine Nature</dc:title>
  <cp:lastModifiedBy>Jared Saltz</cp:lastModifiedBy>
  <cp:revision>3</cp:revision>
  <dcterms:created xsi:type="dcterms:W3CDTF">2006-08-16T00:00:00Z</dcterms:created>
  <dcterms:modified xsi:type="dcterms:W3CDTF">2020-06-14T03:14:06Z</dcterms:modified>
  <dc:identifier>DAD_GL3JvXM</dc:identifier>
</cp:coreProperties>
</file>